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418" r:id="rId5"/>
    <p:sldId id="500" r:id="rId6"/>
    <p:sldId id="488" r:id="rId7"/>
    <p:sldId id="501" r:id="rId8"/>
    <p:sldId id="502" r:id="rId9"/>
    <p:sldId id="489" r:id="rId10"/>
    <p:sldId id="503" r:id="rId11"/>
    <p:sldId id="504" r:id="rId12"/>
    <p:sldId id="490" r:id="rId13"/>
    <p:sldId id="259" r:id="rId14"/>
    <p:sldId id="407" r:id="rId15"/>
    <p:sldId id="505" r:id="rId16"/>
    <p:sldId id="506" r:id="rId17"/>
    <p:sldId id="507" r:id="rId18"/>
    <p:sldId id="491" r:id="rId19"/>
    <p:sldId id="262" r:id="rId20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482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16" userDrawn="1">
          <p15:clr>
            <a:srgbClr val="A4A3A4"/>
          </p15:clr>
        </p15:guide>
        <p15:guide id="4" orient="horz" pos="4065" userDrawn="1">
          <p15:clr>
            <a:srgbClr val="A4A3A4"/>
          </p15:clr>
        </p15:guide>
        <p15:guide id="5" pos="312" userDrawn="1">
          <p15:clr>
            <a:srgbClr val="A4A3A4"/>
          </p15:clr>
        </p15:guide>
        <p15:guide id="6" pos="7360" userDrawn="1">
          <p15:clr>
            <a:srgbClr val="A4A3A4"/>
          </p15:clr>
        </p15:guide>
        <p15:guide id="7" orient="horz" pos="616" userDrawn="1">
          <p15:clr>
            <a:srgbClr val="A4A3A4"/>
          </p15:clr>
        </p15:guide>
        <p15:guide id="8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D1C4"/>
    <a:srgbClr val="1689A0"/>
    <a:srgbClr val="2D10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64" d="100"/>
          <a:sy n="64" d="100"/>
        </p:scale>
        <p:origin x="-120" y="-870"/>
      </p:cViewPr>
      <p:guideLst>
        <p:guide orient="horz" pos="482"/>
        <p:guide orient="horz" pos="216"/>
        <p:guide orient="horz" pos="4065"/>
        <p:guide orient="horz" pos="616"/>
        <p:guide orient="horz" pos="2160"/>
        <p:guide pos="3840"/>
        <p:guide pos="312"/>
        <p:guide pos="73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A466C5-0C94-48AE-86C6-8644173A084A}" type="datetimeFigureOut">
              <a:rPr lang="zh-CN" altLang="en-US" smtClean="0"/>
              <a:t>2024/6/24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537378-9053-43EB-A91D-DE4D739C95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7948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537378-9053-43EB-A91D-DE4D739C95E6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9A40415-9386-408E-9CCF-54F7835AD1E7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10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3162374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537378-9053-43EB-A91D-DE4D739C95E6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9A40415-9386-408E-9CCF-54F7835AD1E7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12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0270334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537378-9053-43EB-A91D-DE4D739C95E6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5FD8AA7-E4F4-4954-B1C4-D60F0423E20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5FD8AA7-E4F4-4954-B1C4-D60F0423E20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537378-9053-43EB-A91D-DE4D739C95E6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5FD8AA7-E4F4-4954-B1C4-D60F0423E20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465081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5FD8AA7-E4F4-4954-B1C4-D60F0423E20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46508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537378-9053-43EB-A91D-DE4D739C95E6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537378-9053-43EB-A91D-DE4D739C95E6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537378-9053-43EB-A91D-DE4D739C95E6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684601-484A-4B2F-A872-198BDCF0F7CC}" type="slidenum">
              <a:rPr lang="zh-CN" altLang="en-US" smtClean="0">
                <a:solidFill>
                  <a:prstClr val="black"/>
                </a:solidFill>
              </a:rPr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537378-9053-43EB-A91D-DE4D739C95E6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9A40415-9386-408E-9CCF-54F7835AD1E7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6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6676507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9A40415-9386-408E-9CCF-54F7835AD1E7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7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6676507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537378-9053-43EB-A91D-DE4D739C95E6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9A40415-9386-408E-9CCF-54F7835AD1E7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9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3162374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7CD0AA-CDC1-4E26-9F7E-8AF9715CEF6C}" type="datetimeFigureOut">
              <a:rPr lang="zh-CN" altLang="en-US" smtClean="0"/>
              <a:t>2024/6/24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5F824A-F576-4E54-A2CD-FF2813F1E3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630780" y="2052533"/>
            <a:ext cx="6561220" cy="1754326"/>
          </a:xfrm>
          <a:prstGeom prst="rect">
            <a:avLst/>
          </a:prstGeom>
          <a:noFill/>
        </p:spPr>
        <p:txBody>
          <a:bodyPr wrap="square" lIns="0" tIns="45720" rIns="91440" bIns="45720" rtlCol="0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latin typeface="+mj-ea"/>
                <a:ea typeface="+mj-ea"/>
              </a:rPr>
              <a:t>了解</a:t>
            </a:r>
            <a:r>
              <a:rPr lang="en-US" altLang="zh-CN" sz="5400" b="1" dirty="0">
                <a:solidFill>
                  <a:schemeClr val="bg1"/>
                </a:solidFill>
                <a:latin typeface="+mj-ea"/>
                <a:ea typeface="+mj-ea"/>
              </a:rPr>
              <a:t>FISCO BCOS</a:t>
            </a:r>
            <a:r>
              <a:rPr lang="zh-CN" altLang="en-US" sz="5400" b="1" dirty="0">
                <a:solidFill>
                  <a:schemeClr val="bg1"/>
                </a:solidFill>
                <a:latin typeface="+mj-ea"/>
                <a:ea typeface="+mj-ea"/>
              </a:rPr>
              <a:t>区块链平台</a:t>
            </a:r>
            <a:endParaRPr lang="zh-CN" altLang="en-US" sz="5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30780" y="3964405"/>
            <a:ext cx="6172199" cy="1033296"/>
          </a:xfrm>
          <a:prstGeom prst="rect">
            <a:avLst/>
          </a:prstGeom>
          <a:noFill/>
        </p:spPr>
        <p:txBody>
          <a:bodyPr wrap="square" lIns="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+mn-ea"/>
              </a:rPr>
              <a:t>本任务从认识</a:t>
            </a:r>
            <a:r>
              <a:rPr lang="en-US" altLang="zh-CN" sz="1050" dirty="0">
                <a:solidFill>
                  <a:schemeClr val="bg1"/>
                </a:solidFill>
                <a:latin typeface="+mn-ea"/>
              </a:rPr>
              <a:t>FISCO BCOS</a:t>
            </a:r>
            <a:r>
              <a:rPr lang="zh-CN" altLang="en-US" sz="1050" dirty="0">
                <a:solidFill>
                  <a:schemeClr val="bg1"/>
                </a:solidFill>
                <a:latin typeface="+mn-ea"/>
              </a:rPr>
              <a:t>区块链平台入手，首先让学生对</a:t>
            </a:r>
            <a:r>
              <a:rPr lang="en-US" altLang="zh-CN" sz="1050" dirty="0">
                <a:solidFill>
                  <a:schemeClr val="bg1"/>
                </a:solidFill>
                <a:latin typeface="+mn-ea"/>
              </a:rPr>
              <a:t>FISCO BCOS</a:t>
            </a:r>
            <a:r>
              <a:rPr lang="zh-CN" altLang="en-US" sz="1050" dirty="0">
                <a:solidFill>
                  <a:schemeClr val="bg1"/>
                </a:solidFill>
                <a:latin typeface="+mn-ea"/>
              </a:rPr>
              <a:t>区块链平台有一个初步了解，然后介绍</a:t>
            </a:r>
            <a:r>
              <a:rPr lang="en-US" altLang="zh-CN" sz="1050" dirty="0">
                <a:solidFill>
                  <a:schemeClr val="bg1"/>
                </a:solidFill>
                <a:latin typeface="+mn-ea"/>
              </a:rPr>
              <a:t>FISCO BCOS</a:t>
            </a:r>
            <a:r>
              <a:rPr lang="zh-CN" altLang="en-US" sz="1050" dirty="0">
                <a:solidFill>
                  <a:schemeClr val="bg1"/>
                </a:solidFill>
                <a:latin typeface="+mn-ea"/>
              </a:rPr>
              <a:t>区块链的架构模型以及</a:t>
            </a:r>
            <a:r>
              <a:rPr lang="en-US" altLang="zh-CN" sz="1050" dirty="0">
                <a:solidFill>
                  <a:schemeClr val="bg1"/>
                </a:solidFill>
                <a:latin typeface="+mn-ea"/>
              </a:rPr>
              <a:t>FISCO BCOS</a:t>
            </a:r>
            <a:r>
              <a:rPr lang="zh-CN" altLang="en-US" sz="1050" dirty="0">
                <a:solidFill>
                  <a:schemeClr val="bg1"/>
                </a:solidFill>
                <a:latin typeface="+mn-ea"/>
              </a:rPr>
              <a:t>的关键特性，使读者对</a:t>
            </a:r>
            <a:r>
              <a:rPr lang="en-US" altLang="zh-CN" sz="1050" dirty="0">
                <a:solidFill>
                  <a:schemeClr val="bg1"/>
                </a:solidFill>
                <a:latin typeface="+mn-ea"/>
              </a:rPr>
              <a:t>FISCO BCOS</a:t>
            </a:r>
            <a:r>
              <a:rPr lang="zh-CN" altLang="en-US" sz="1050" dirty="0">
                <a:solidFill>
                  <a:schemeClr val="bg1"/>
                </a:solidFill>
                <a:latin typeface="+mn-ea"/>
              </a:rPr>
              <a:t>区块链有直观的认知，掌握其相关理论知识，对</a:t>
            </a:r>
            <a:r>
              <a:rPr lang="en-US" altLang="zh-CN" sz="1050" dirty="0">
                <a:solidFill>
                  <a:schemeClr val="bg1"/>
                </a:solidFill>
                <a:latin typeface="+mn-ea"/>
              </a:rPr>
              <a:t>FISCO BCOS</a:t>
            </a:r>
            <a:r>
              <a:rPr lang="zh-CN" altLang="en-US" sz="1050" dirty="0">
                <a:solidFill>
                  <a:schemeClr val="bg1"/>
                </a:solidFill>
                <a:latin typeface="+mn-ea"/>
              </a:rPr>
              <a:t>所使用的社区工具做一个初识，为之后的平台搭建奠定基础。</a:t>
            </a:r>
            <a:endParaRPr lang="zh-CN" altLang="en-US" sz="105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663773" y="4931212"/>
            <a:ext cx="2626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&gt;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495300" y="304259"/>
            <a:ext cx="11239501" cy="715714"/>
            <a:chOff x="495300" y="424579"/>
            <a:chExt cx="11239501" cy="715714"/>
          </a:xfrm>
        </p:grpSpPr>
        <p:sp>
          <p:nvSpPr>
            <p:cNvPr id="42" name="Título 2"/>
            <p:cNvSpPr txBox="1"/>
            <p:nvPr/>
          </p:nvSpPr>
          <p:spPr>
            <a:xfrm>
              <a:off x="495300" y="424579"/>
              <a:ext cx="11239501" cy="681191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lvl="0">
                <a:defRPr/>
              </a:pPr>
              <a:r>
                <a:rPr lang="en-US" altLang="zh-CN" sz="4000" b="1" dirty="0">
                  <a:solidFill>
                    <a:schemeClr val="bg1"/>
                  </a:solidFill>
                  <a:latin typeface="+mj-ea"/>
                </a:rPr>
                <a:t>FISCO BCOS</a:t>
              </a:r>
              <a:r>
                <a:rPr lang="zh-CN" altLang="en-US" sz="4000" b="1" dirty="0">
                  <a:solidFill>
                    <a:schemeClr val="bg1"/>
                  </a:solidFill>
                  <a:latin typeface="+mj-ea"/>
                </a:rPr>
                <a:t>关键特性</a:t>
              </a:r>
              <a:endParaRPr lang="zh-CN" altLang="en-US" sz="4000" b="1" dirty="0">
                <a:solidFill>
                  <a:schemeClr val="bg1"/>
                </a:solidFill>
                <a:latin typeface="+mj-ea"/>
              </a:endParaRPr>
            </a:p>
          </p:txBody>
        </p:sp>
        <p:cxnSp>
          <p:nvCxnSpPr>
            <p:cNvPr id="43" name="Conector recto 178"/>
            <p:cNvCxnSpPr/>
            <p:nvPr/>
          </p:nvCxnSpPr>
          <p:spPr>
            <a:xfrm>
              <a:off x="500963" y="1140293"/>
              <a:ext cx="674473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Rectangle 2">
            <a:extLst>
              <a:ext uri="{FF2B5EF4-FFF2-40B4-BE49-F238E27FC236}">
                <a16:creationId xmlns="" xmlns:a16="http://schemas.microsoft.com/office/drawing/2014/main" id="{CBFEE63F-D122-8EE3-4A65-D97840DF3B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5210" y="1624262"/>
            <a:ext cx="1679517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75436" y="1219527"/>
            <a:ext cx="1055936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FISCO BCOS</a:t>
            </a:r>
            <a:r>
              <a:rPr lang="zh-CN" altLang="zh-CN" dirty="0">
                <a:solidFill>
                  <a:schemeClr val="bg1"/>
                </a:solidFill>
              </a:rPr>
              <a:t>作为一个开源的联盟链平台，具有以下关键特性</a:t>
            </a:r>
            <a:r>
              <a:rPr lang="zh-CN" altLang="zh-CN" dirty="0" smtClean="0">
                <a:solidFill>
                  <a:schemeClr val="bg1"/>
                </a:solidFill>
              </a:rPr>
              <a:t>：</a:t>
            </a:r>
            <a:endParaRPr lang="en-US" altLang="zh-CN" dirty="0" smtClean="0">
              <a:solidFill>
                <a:schemeClr val="bg1"/>
              </a:solidFill>
            </a:endParaRPr>
          </a:p>
          <a:p>
            <a:endParaRPr lang="zh-CN" altLang="zh-CN" dirty="0">
              <a:solidFill>
                <a:schemeClr val="bg1"/>
              </a:solidFill>
            </a:endParaRPr>
          </a:p>
          <a:p>
            <a:r>
              <a:rPr lang="en-US" altLang="zh-CN" dirty="0">
                <a:solidFill>
                  <a:schemeClr val="bg1"/>
                </a:solidFill>
              </a:rPr>
              <a:t>5.</a:t>
            </a:r>
            <a:r>
              <a:rPr lang="zh-CN" altLang="zh-CN" dirty="0">
                <a:solidFill>
                  <a:schemeClr val="bg1"/>
                </a:solidFill>
              </a:rPr>
              <a:t>高可用 </a:t>
            </a:r>
          </a:p>
          <a:p>
            <a:r>
              <a:rPr lang="en-US" altLang="zh-CN" dirty="0">
                <a:solidFill>
                  <a:schemeClr val="bg1"/>
                </a:solidFill>
              </a:rPr>
              <a:t>FISCO BCOS </a:t>
            </a:r>
            <a:r>
              <a:rPr lang="zh-CN" altLang="zh-CN" dirty="0">
                <a:solidFill>
                  <a:schemeClr val="bg1"/>
                </a:solidFill>
              </a:rPr>
              <a:t>设计为</a:t>
            </a:r>
            <a:r>
              <a:rPr lang="en-US" altLang="zh-CN" dirty="0">
                <a:solidFill>
                  <a:schemeClr val="bg1"/>
                </a:solidFill>
              </a:rPr>
              <a:t> 7</a:t>
            </a:r>
            <a:r>
              <a:rPr lang="zh-CN" altLang="zh-CN" dirty="0">
                <a:solidFill>
                  <a:schemeClr val="bg1"/>
                </a:solidFill>
              </a:rPr>
              <a:t>×</a:t>
            </a:r>
            <a:r>
              <a:rPr lang="en-US" altLang="zh-CN" dirty="0">
                <a:solidFill>
                  <a:schemeClr val="bg1"/>
                </a:solidFill>
              </a:rPr>
              <a:t>24h </a:t>
            </a:r>
            <a:r>
              <a:rPr lang="zh-CN" altLang="zh-CN" dirty="0">
                <a:solidFill>
                  <a:schemeClr val="bg1"/>
                </a:solidFill>
              </a:rPr>
              <a:t>运行，通过简化建链过程、适应多种环境的部署方式、全局配置更新达到金融级高可用性。目前，已有超过</a:t>
            </a:r>
            <a:r>
              <a:rPr lang="en-US" altLang="zh-CN" dirty="0">
                <a:solidFill>
                  <a:schemeClr val="bg1"/>
                </a:solidFill>
              </a:rPr>
              <a:t>60</a:t>
            </a:r>
            <a:r>
              <a:rPr lang="zh-CN" altLang="zh-CN" dirty="0">
                <a:solidFill>
                  <a:schemeClr val="bg1"/>
                </a:solidFill>
              </a:rPr>
              <a:t>个基于</a:t>
            </a:r>
            <a:r>
              <a:rPr lang="en-US" altLang="zh-CN" dirty="0">
                <a:solidFill>
                  <a:schemeClr val="bg1"/>
                </a:solidFill>
              </a:rPr>
              <a:t>FISCO BCOS </a:t>
            </a:r>
            <a:r>
              <a:rPr lang="zh-CN" altLang="zh-CN" dirty="0">
                <a:solidFill>
                  <a:schemeClr val="bg1"/>
                </a:solidFill>
              </a:rPr>
              <a:t>的落地项目在生产环境中稳定运行</a:t>
            </a:r>
            <a:r>
              <a:rPr lang="zh-CN" altLang="zh-CN" dirty="0" smtClean="0">
                <a:solidFill>
                  <a:schemeClr val="bg1"/>
                </a:solidFill>
              </a:rPr>
              <a:t>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endParaRPr lang="zh-CN" altLang="zh-CN" dirty="0">
              <a:solidFill>
                <a:schemeClr val="bg1"/>
              </a:solidFill>
            </a:endParaRPr>
          </a:p>
          <a:p>
            <a:r>
              <a:rPr lang="en-US" altLang="zh-CN" dirty="0">
                <a:solidFill>
                  <a:schemeClr val="bg1"/>
                </a:solidFill>
              </a:rPr>
              <a:t>6.</a:t>
            </a:r>
            <a:r>
              <a:rPr lang="zh-CN" altLang="zh-CN" dirty="0">
                <a:solidFill>
                  <a:schemeClr val="bg1"/>
                </a:solidFill>
              </a:rPr>
              <a:t>易用性</a:t>
            </a:r>
          </a:p>
          <a:p>
            <a:r>
              <a:rPr lang="en-US" altLang="zh-CN" dirty="0">
                <a:solidFill>
                  <a:schemeClr val="bg1"/>
                </a:solidFill>
              </a:rPr>
              <a:t>FISCO BCOS</a:t>
            </a:r>
            <a:r>
              <a:rPr lang="zh-CN" altLang="zh-CN" dirty="0">
                <a:solidFill>
                  <a:schemeClr val="bg1"/>
                </a:solidFill>
              </a:rPr>
              <a:t>提供了完善的开发工具包（</a:t>
            </a:r>
            <a:r>
              <a:rPr lang="en-US" altLang="zh-CN" dirty="0">
                <a:solidFill>
                  <a:schemeClr val="bg1"/>
                </a:solidFill>
              </a:rPr>
              <a:t>SDK</a:t>
            </a:r>
            <a:r>
              <a:rPr lang="zh-CN" altLang="zh-CN" dirty="0">
                <a:solidFill>
                  <a:schemeClr val="bg1"/>
                </a:solidFill>
              </a:rPr>
              <a:t>）、文档和技术支持，降低区块链应用的开发门槛，便于开发者快速上手和部署应用</a:t>
            </a:r>
            <a:r>
              <a:rPr lang="zh-CN" altLang="zh-CN" dirty="0" smtClean="0">
                <a:solidFill>
                  <a:schemeClr val="bg1"/>
                </a:solidFill>
              </a:rPr>
              <a:t>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endParaRPr lang="en-US" altLang="zh-CN" dirty="0">
              <a:solidFill>
                <a:schemeClr val="bg1"/>
              </a:solidFill>
            </a:endParaRPr>
          </a:p>
          <a:p>
            <a:r>
              <a:rPr lang="en-US" altLang="zh-CN" dirty="0">
                <a:solidFill>
                  <a:schemeClr val="bg1"/>
                </a:solidFill>
              </a:rPr>
              <a:t>7.</a:t>
            </a:r>
            <a:r>
              <a:rPr lang="zh-CN" altLang="zh-CN" dirty="0">
                <a:solidFill>
                  <a:schemeClr val="bg1"/>
                </a:solidFill>
              </a:rPr>
              <a:t>治理机制</a:t>
            </a:r>
          </a:p>
          <a:p>
            <a:r>
              <a:rPr lang="en-US" altLang="zh-CN" dirty="0">
                <a:solidFill>
                  <a:schemeClr val="bg1"/>
                </a:solidFill>
              </a:rPr>
              <a:t>FISCO BCOS</a:t>
            </a:r>
            <a:r>
              <a:rPr lang="zh-CN" altLang="zh-CN" dirty="0">
                <a:solidFill>
                  <a:schemeClr val="bg1"/>
                </a:solidFill>
              </a:rPr>
              <a:t>内置了成员管理、权限控制、共识机制等治理功能，支持复杂的联盟链网络架构和管理模式。例如，如果一个企业需要在联盟链网络中进行多方协作和交互，</a:t>
            </a:r>
            <a:r>
              <a:rPr lang="en-US" altLang="zh-CN" dirty="0">
                <a:solidFill>
                  <a:schemeClr val="bg1"/>
                </a:solidFill>
              </a:rPr>
              <a:t>FISCO BCOS</a:t>
            </a:r>
            <a:r>
              <a:rPr lang="zh-CN" altLang="zh-CN" dirty="0">
                <a:solidFill>
                  <a:schemeClr val="bg1"/>
                </a:solidFill>
              </a:rPr>
              <a:t>可以提供多级节点管理体系和权限控制机制，确保节点的访问和行为符合规范和安全要求。此外，</a:t>
            </a:r>
            <a:r>
              <a:rPr lang="en-US" altLang="zh-CN" dirty="0">
                <a:solidFill>
                  <a:schemeClr val="bg1"/>
                </a:solidFill>
              </a:rPr>
              <a:t>FISCO BCOS</a:t>
            </a:r>
            <a:r>
              <a:rPr lang="zh-CN" altLang="zh-CN" dirty="0">
                <a:solidFill>
                  <a:schemeClr val="bg1"/>
                </a:solidFill>
              </a:rPr>
              <a:t>还提供了多种共识机制，如</a:t>
            </a:r>
            <a:r>
              <a:rPr lang="en-US" altLang="zh-CN" dirty="0">
                <a:solidFill>
                  <a:schemeClr val="bg1"/>
                </a:solidFill>
              </a:rPr>
              <a:t>PBFT</a:t>
            </a:r>
            <a:r>
              <a:rPr lang="zh-CN" altLang="zh-CN" dirty="0">
                <a:solidFill>
                  <a:schemeClr val="bg1"/>
                </a:solidFill>
              </a:rPr>
              <a:t>、</a:t>
            </a:r>
            <a:r>
              <a:rPr lang="en-US" altLang="zh-CN" dirty="0">
                <a:solidFill>
                  <a:schemeClr val="bg1"/>
                </a:solidFill>
              </a:rPr>
              <a:t>RAFT</a:t>
            </a:r>
            <a:r>
              <a:rPr lang="zh-CN" altLang="zh-CN" dirty="0">
                <a:solidFill>
                  <a:schemeClr val="bg1"/>
                </a:solidFill>
              </a:rPr>
              <a:t>等，以满足不同应用场景的需求。</a:t>
            </a:r>
          </a:p>
          <a:p>
            <a:endParaRPr lang="zh-CN" altLang="zh-CN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41031"/>
      </p:ext>
    </p:extLst>
  </p:cSld>
  <p:clrMapOvr>
    <a:masterClrMapping/>
  </p:clrMapOvr>
  <p:transition spd="slow">
    <p:pul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399607" y="2765207"/>
            <a:ext cx="4693114" cy="1220104"/>
            <a:chOff x="2242632" y="2041909"/>
            <a:chExt cx="4693114" cy="1220104"/>
          </a:xfrm>
        </p:grpSpPr>
        <p:sp>
          <p:nvSpPr>
            <p:cNvPr id="6" name="文本框 5"/>
            <p:cNvSpPr txBox="1"/>
            <p:nvPr/>
          </p:nvSpPr>
          <p:spPr>
            <a:xfrm>
              <a:off x="2242632" y="2677238"/>
              <a:ext cx="4693114" cy="584775"/>
            </a:xfrm>
            <a:prstGeom prst="rect">
              <a:avLst/>
            </a:prstGeom>
            <a:noFill/>
          </p:spPr>
          <p:txBody>
            <a:bodyPr wrap="square" lIns="0" tIns="45720" rIns="91440" bIns="45720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/>
              </a:pPr>
              <a:r>
                <a:rPr lang="en-US" altLang="zh-CN" sz="3200" b="1" dirty="0">
                  <a:solidFill>
                    <a:schemeClr val="bg1"/>
                  </a:solidFill>
                  <a:latin typeface="+mj-ea"/>
                </a:rPr>
                <a:t>FISCO BCOS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+mj-ea"/>
                </a:rPr>
                <a:t>关键</a:t>
              </a:r>
              <a:r>
                <a:rPr lang="zh-CN" altLang="en-US" sz="3200" b="1" dirty="0">
                  <a:solidFill>
                    <a:schemeClr val="bg1"/>
                  </a:solidFill>
                  <a:latin typeface="+mj-ea"/>
                </a:rPr>
                <a:t>技术</a:t>
              </a:r>
              <a:endParaRPr lang="zh-CN" altLang="en-US" sz="32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242632" y="2041909"/>
              <a:ext cx="2422187" cy="707886"/>
            </a:xfrm>
            <a:prstGeom prst="rect">
              <a:avLst/>
            </a:prstGeom>
            <a:noFill/>
          </p:spPr>
          <p:txBody>
            <a:bodyPr wrap="square" lIns="0" tIns="45720" rIns="91440" bIns="45720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+mj-lt"/>
                  <a:cs typeface="Impact" panose="020B0806030902050204" charset="0"/>
                </a:rPr>
                <a:t>PART </a:t>
              </a:r>
              <a:r>
                <a:rPr lang="en-US" altLang="zh-CN" sz="4000" b="1" dirty="0" smtClean="0">
                  <a:solidFill>
                    <a:schemeClr val="bg1"/>
                  </a:solidFill>
                  <a:latin typeface="+mj-lt"/>
                  <a:cs typeface="Impact" panose="020B0806030902050204" charset="0"/>
                </a:rPr>
                <a:t>04</a:t>
              </a:r>
              <a:endParaRPr lang="en-US" altLang="zh-CN" sz="4000" b="1" dirty="0">
                <a:solidFill>
                  <a:schemeClr val="bg1"/>
                </a:solidFill>
                <a:latin typeface="+mj-lt"/>
                <a:cs typeface="Impact" panose="020B080603090205020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87708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495300" y="304259"/>
            <a:ext cx="11239501" cy="715714"/>
            <a:chOff x="495300" y="424579"/>
            <a:chExt cx="11239501" cy="715714"/>
          </a:xfrm>
        </p:grpSpPr>
        <p:sp>
          <p:nvSpPr>
            <p:cNvPr id="42" name="Título 2"/>
            <p:cNvSpPr txBox="1"/>
            <p:nvPr/>
          </p:nvSpPr>
          <p:spPr>
            <a:xfrm>
              <a:off x="495300" y="424579"/>
              <a:ext cx="11239501" cy="681191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lvl="0">
                <a:defRPr/>
              </a:pPr>
              <a:r>
                <a:rPr lang="en-US" altLang="zh-CN" sz="4000" b="1" dirty="0">
                  <a:solidFill>
                    <a:schemeClr val="bg1"/>
                  </a:solidFill>
                  <a:latin typeface="+mj-ea"/>
                </a:rPr>
                <a:t>FISCO BCOS</a:t>
              </a:r>
              <a:r>
                <a:rPr lang="zh-CN" altLang="en-US" sz="4000" b="1" dirty="0">
                  <a:solidFill>
                    <a:schemeClr val="bg1"/>
                  </a:solidFill>
                  <a:latin typeface="+mj-ea"/>
                </a:rPr>
                <a:t>关键技术</a:t>
              </a:r>
              <a:endParaRPr lang="zh-CN" altLang="en-US" sz="4000" b="1" dirty="0">
                <a:solidFill>
                  <a:schemeClr val="bg1"/>
                </a:solidFill>
                <a:latin typeface="+mj-ea"/>
              </a:endParaRPr>
            </a:p>
          </p:txBody>
        </p:sp>
        <p:cxnSp>
          <p:nvCxnSpPr>
            <p:cNvPr id="43" name="Conector recto 178"/>
            <p:cNvCxnSpPr/>
            <p:nvPr/>
          </p:nvCxnSpPr>
          <p:spPr>
            <a:xfrm>
              <a:off x="500963" y="1140293"/>
              <a:ext cx="674473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Rectangle 2">
            <a:extLst>
              <a:ext uri="{FF2B5EF4-FFF2-40B4-BE49-F238E27FC236}">
                <a16:creationId xmlns="" xmlns:a16="http://schemas.microsoft.com/office/drawing/2014/main" id="{CBFEE63F-D122-8EE3-4A65-D97840DF3B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5210" y="1624262"/>
            <a:ext cx="1679517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圆角矩形 2">
            <a:extLst>
              <a:ext uri="{FF2B5EF4-FFF2-40B4-BE49-F238E27FC236}">
                <a16:creationId xmlns="" xmlns:a16="http://schemas.microsoft.com/office/drawing/2014/main" id="{C416A0F3-BB5D-DB88-C356-E4AF0656500B}"/>
              </a:ext>
            </a:extLst>
          </p:cNvPr>
          <p:cNvSpPr/>
          <p:nvPr/>
        </p:nvSpPr>
        <p:spPr>
          <a:xfrm>
            <a:off x="938956" y="2949709"/>
            <a:ext cx="3264363" cy="3167591"/>
          </a:xfrm>
          <a:prstGeom prst="roundRect">
            <a:avLst>
              <a:gd name="adj" fmla="val 9450"/>
            </a:avLst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D69404DB-CFB4-764D-321C-49F94CE3C326}"/>
              </a:ext>
            </a:extLst>
          </p:cNvPr>
          <p:cNvGrpSpPr/>
          <p:nvPr/>
        </p:nvGrpSpPr>
        <p:grpSpPr>
          <a:xfrm>
            <a:off x="1578644" y="1440529"/>
            <a:ext cx="1929923" cy="1929923"/>
            <a:chOff x="304800" y="673100"/>
            <a:chExt cx="4000500" cy="4000500"/>
          </a:xfrm>
          <a:solidFill>
            <a:srgbClr val="1689A0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" name="同心圆 4">
              <a:extLst>
                <a:ext uri="{FF2B5EF4-FFF2-40B4-BE49-F238E27FC236}">
                  <a16:creationId xmlns="" xmlns:a16="http://schemas.microsoft.com/office/drawing/2014/main" id="{DCA618FF-FFC3-B886-851D-D51E935F99C2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="" xmlns:a16="http://schemas.microsoft.com/office/drawing/2014/main" id="{4030EB22-D1D2-1DE7-E76C-A387DB1AAE36}"/>
                </a:ext>
              </a:extLst>
            </p:cNvPr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9C1B8DA6-FDD5-A4C9-4A59-4BDECF95EF59}"/>
              </a:ext>
            </a:extLst>
          </p:cNvPr>
          <p:cNvSpPr/>
          <p:nvPr/>
        </p:nvSpPr>
        <p:spPr>
          <a:xfrm>
            <a:off x="3050760" y="2700833"/>
            <a:ext cx="497747" cy="497747"/>
          </a:xfrm>
          <a:prstGeom prst="ellipse">
            <a:avLst/>
          </a:prstGeom>
          <a:solidFill>
            <a:srgbClr val="11D1C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2FAE72C3-74B6-A2F1-31DA-4D3426C152AD}"/>
              </a:ext>
            </a:extLst>
          </p:cNvPr>
          <p:cNvSpPr/>
          <p:nvPr/>
        </p:nvSpPr>
        <p:spPr>
          <a:xfrm>
            <a:off x="1688358" y="2205435"/>
            <a:ext cx="17162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共识算法</a:t>
            </a:r>
            <a:endParaRPr lang="zh-CN" altLang="en-US" sz="2000" b="1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0" name="圆角矩形 8">
            <a:extLst>
              <a:ext uri="{FF2B5EF4-FFF2-40B4-BE49-F238E27FC236}">
                <a16:creationId xmlns="" xmlns:a16="http://schemas.microsoft.com/office/drawing/2014/main" id="{3C8BF458-4495-27AB-2E97-B6AE57C88A21}"/>
              </a:ext>
            </a:extLst>
          </p:cNvPr>
          <p:cNvSpPr/>
          <p:nvPr/>
        </p:nvSpPr>
        <p:spPr>
          <a:xfrm>
            <a:off x="4562716" y="2949707"/>
            <a:ext cx="3264363" cy="3167591"/>
          </a:xfrm>
          <a:prstGeom prst="roundRect">
            <a:avLst>
              <a:gd name="adj" fmla="val 7846"/>
            </a:avLst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圆角矩形 9">
            <a:extLst>
              <a:ext uri="{FF2B5EF4-FFF2-40B4-BE49-F238E27FC236}">
                <a16:creationId xmlns="" xmlns:a16="http://schemas.microsoft.com/office/drawing/2014/main" id="{E774926A-93DF-BBAD-CAF6-13428D9073F5}"/>
              </a:ext>
            </a:extLst>
          </p:cNvPr>
          <p:cNvSpPr/>
          <p:nvPr/>
        </p:nvSpPr>
        <p:spPr>
          <a:xfrm>
            <a:off x="8208235" y="2949706"/>
            <a:ext cx="3264363" cy="3167591"/>
          </a:xfrm>
          <a:prstGeom prst="roundRect">
            <a:avLst>
              <a:gd name="adj" fmla="val 7445"/>
            </a:avLst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D81B38A2-49CD-3F72-3A89-DCFFA8DC0912}"/>
              </a:ext>
            </a:extLst>
          </p:cNvPr>
          <p:cNvGrpSpPr/>
          <p:nvPr/>
        </p:nvGrpSpPr>
        <p:grpSpPr>
          <a:xfrm>
            <a:off x="5229936" y="1499077"/>
            <a:ext cx="1929923" cy="1929923"/>
            <a:chOff x="304800" y="673100"/>
            <a:chExt cx="4000500" cy="4000500"/>
          </a:xfrm>
          <a:solidFill>
            <a:srgbClr val="1689A0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" name="同心圆 11">
              <a:extLst>
                <a:ext uri="{FF2B5EF4-FFF2-40B4-BE49-F238E27FC236}">
                  <a16:creationId xmlns="" xmlns:a16="http://schemas.microsoft.com/office/drawing/2014/main" id="{00270CD9-5A39-4B51-4DBF-8C5BF7031FAD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="" xmlns:a16="http://schemas.microsoft.com/office/drawing/2014/main" id="{45618D86-96E4-46C8-82A5-F914FC1A5769}"/>
                </a:ext>
              </a:extLst>
            </p:cNvPr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DE3C7B4B-40DF-F10E-5495-E73799C213B8}"/>
              </a:ext>
            </a:extLst>
          </p:cNvPr>
          <p:cNvGrpSpPr/>
          <p:nvPr/>
        </p:nvGrpSpPr>
        <p:grpSpPr>
          <a:xfrm>
            <a:off x="8875455" y="1440529"/>
            <a:ext cx="1929923" cy="1929923"/>
            <a:chOff x="304800" y="673100"/>
            <a:chExt cx="4000500" cy="4000500"/>
          </a:xfrm>
          <a:solidFill>
            <a:srgbClr val="1689A0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同心圆 14">
              <a:extLst>
                <a:ext uri="{FF2B5EF4-FFF2-40B4-BE49-F238E27FC236}">
                  <a16:creationId xmlns="" xmlns:a16="http://schemas.microsoft.com/office/drawing/2014/main" id="{10150543-4960-AF02-DE81-6C5A14919204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DB55D885-48CD-9E76-BA74-6FD44E070E51}"/>
                </a:ext>
              </a:extLst>
            </p:cNvPr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25D6359F-9E4F-7D8E-D322-F25A26E4C412}"/>
              </a:ext>
            </a:extLst>
          </p:cNvPr>
          <p:cNvSpPr/>
          <p:nvPr/>
        </p:nvSpPr>
        <p:spPr>
          <a:xfrm>
            <a:off x="6772929" y="2700833"/>
            <a:ext cx="497747" cy="497747"/>
          </a:xfrm>
          <a:prstGeom prst="ellipse">
            <a:avLst/>
          </a:prstGeom>
          <a:solidFill>
            <a:srgbClr val="11D1C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="" xmlns:a16="http://schemas.microsoft.com/office/drawing/2014/main" id="{172E9C14-5E0B-02EF-7FA2-181E787E7C02}"/>
              </a:ext>
            </a:extLst>
          </p:cNvPr>
          <p:cNvSpPr/>
          <p:nvPr/>
        </p:nvSpPr>
        <p:spPr>
          <a:xfrm>
            <a:off x="10421335" y="2700833"/>
            <a:ext cx="497747" cy="497747"/>
          </a:xfrm>
          <a:prstGeom prst="ellipse">
            <a:avLst/>
          </a:prstGeom>
          <a:solidFill>
            <a:srgbClr val="11D1C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TextBox 20">
            <a:extLst>
              <a:ext uri="{FF2B5EF4-FFF2-40B4-BE49-F238E27FC236}">
                <a16:creationId xmlns="" xmlns:a16="http://schemas.microsoft.com/office/drawing/2014/main" id="{7C7B58D5-E8ED-E5F4-42DC-F0E9E2DDE3E4}"/>
              </a:ext>
            </a:extLst>
          </p:cNvPr>
          <p:cNvSpPr txBox="1"/>
          <p:nvPr/>
        </p:nvSpPr>
        <p:spPr>
          <a:xfrm>
            <a:off x="1291155" y="3677014"/>
            <a:ext cx="2592288" cy="12392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FISCO BCOS </a:t>
            </a: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实现了一套可扩展的共识框架，可插件化扩展不同的共识算法。目前，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FISCO BCOS </a:t>
            </a: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支持 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PBFT</a:t>
            </a: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和 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Raft </a:t>
            </a: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共识算法，前者适用于安全性要求较高的场景，后者适用于对节点可信度较为乐观的场景。</a:t>
            </a:r>
            <a:endParaRPr lang="en-US" altLang="zh-CN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TextBox 21">
            <a:extLst>
              <a:ext uri="{FF2B5EF4-FFF2-40B4-BE49-F238E27FC236}">
                <a16:creationId xmlns="" xmlns:a16="http://schemas.microsoft.com/office/drawing/2014/main" id="{38EDEDC2-DCAD-1BE1-E75D-098994F0DCA7}"/>
              </a:ext>
            </a:extLst>
          </p:cNvPr>
          <p:cNvSpPr txBox="1"/>
          <p:nvPr/>
        </p:nvSpPr>
        <p:spPr>
          <a:xfrm>
            <a:off x="4898753" y="3669488"/>
            <a:ext cx="2592288" cy="20008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FISCO BCOS </a:t>
            </a: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的并行交易处理模型，可以让区块内的交易被并行地执行，极大提升了交易执行性能。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FISCO BCOS </a:t>
            </a: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的交易并行处理设计分为两部分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: </a:t>
            </a: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可并行合约开发框架及并行交易执行引擎。可并行合约开发框架为用户提供了编写并行合约的接口，并行交易执行引擎提供了并行交易的执行环境。。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TextBox 22">
            <a:extLst>
              <a:ext uri="{FF2B5EF4-FFF2-40B4-BE49-F238E27FC236}">
                <a16:creationId xmlns="" xmlns:a16="http://schemas.microsoft.com/office/drawing/2014/main" id="{DDDE5088-CC00-E329-5B5C-3A36A1544F86}"/>
              </a:ext>
            </a:extLst>
          </p:cNvPr>
          <p:cNvSpPr txBox="1"/>
          <p:nvPr/>
        </p:nvSpPr>
        <p:spPr>
          <a:xfrm>
            <a:off x="8424472" y="3654259"/>
            <a:ext cx="2938072" cy="20313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MPT</a:t>
            </a: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存储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MPT( </a:t>
            </a:r>
            <a:r>
              <a:rPr lang="en-US" altLang="zh-CN" sz="1100" dirty="0" err="1">
                <a:solidFill>
                  <a:schemeClr val="bg1"/>
                </a:solidFill>
                <a:cs typeface="+mn-ea"/>
                <a:sym typeface="+mn-lt"/>
              </a:rPr>
              <a:t>Merkle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 Patricia </a:t>
            </a:r>
            <a:r>
              <a:rPr lang="en-US" altLang="zh-CN" sz="1100" dirty="0" err="1">
                <a:solidFill>
                  <a:schemeClr val="bg1"/>
                </a:solidFill>
                <a:cs typeface="+mn-ea"/>
                <a:sym typeface="+mn-lt"/>
              </a:rPr>
              <a:t>Trie</a:t>
            </a: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，梅克尔－帕特里夏树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) </a:t>
            </a: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是一种用于存储键值对数据的数据结构。</a:t>
            </a:r>
            <a:r>
              <a:rPr lang="zh-CN" altLang="en-US" sz="1100" dirty="0" smtClean="0">
                <a:solidFill>
                  <a:schemeClr val="bg1"/>
                </a:solidFill>
                <a:cs typeface="+mn-ea"/>
                <a:sym typeface="+mn-lt"/>
              </a:rPr>
              <a:t>。</a:t>
            </a:r>
            <a:endParaRPr lang="en-US" altLang="zh-CN" sz="1100" dirty="0">
              <a:solidFill>
                <a:schemeClr val="bg1"/>
              </a:solidFill>
              <a:cs typeface="+mn-ea"/>
              <a:sym typeface="+mn-lt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分布式存储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为缓 解 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MPT </a:t>
            </a: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存 储 所 带 来 的 性 能 瓶 颈，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FISCO BCOS </a:t>
            </a: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引入了高扩展性、高吞吐量、高可用、高性能的分布式存储 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( Advanced Mass Database</a:t>
            </a: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，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AMDB ) </a:t>
            </a: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。</a:t>
            </a:r>
            <a:endParaRPr lang="en-US" altLang="zh-CN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2DEE1B5D-44C3-E58B-A6AC-B1E8EED56344}"/>
              </a:ext>
            </a:extLst>
          </p:cNvPr>
          <p:cNvSpPr/>
          <p:nvPr/>
        </p:nvSpPr>
        <p:spPr>
          <a:xfrm>
            <a:off x="5401469" y="2205435"/>
            <a:ext cx="17162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并行</a:t>
            </a:r>
            <a:r>
              <a:rPr lang="zh-CN" altLang="en-US" sz="20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交易处理</a:t>
            </a:r>
            <a:endParaRPr lang="zh-CN" altLang="en-US" sz="2000" b="1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66D8D69E-1A2C-9A5E-2F7B-DD3D0EC2EF5B}"/>
              </a:ext>
            </a:extLst>
          </p:cNvPr>
          <p:cNvSpPr/>
          <p:nvPr/>
        </p:nvSpPr>
        <p:spPr>
          <a:xfrm>
            <a:off x="8982282" y="2205435"/>
            <a:ext cx="17162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分布式</a:t>
            </a:r>
            <a:r>
              <a:rPr lang="zh-CN" altLang="en-US" sz="20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存储</a:t>
            </a:r>
            <a:endParaRPr lang="zh-CN" altLang="en-US" sz="2000" b="1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42898967"/>
      </p:ext>
    </p:extLst>
  </p:cSld>
  <p:clrMapOvr>
    <a:masterClrMapping/>
  </p:clrMapOvr>
  <p:transition spd="slow">
    <p:pull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399607" y="2765207"/>
            <a:ext cx="4767746" cy="1220104"/>
            <a:chOff x="2242632" y="2041909"/>
            <a:chExt cx="4767746" cy="1220104"/>
          </a:xfrm>
        </p:grpSpPr>
        <p:sp>
          <p:nvSpPr>
            <p:cNvPr id="6" name="文本框 5"/>
            <p:cNvSpPr txBox="1"/>
            <p:nvPr/>
          </p:nvSpPr>
          <p:spPr>
            <a:xfrm>
              <a:off x="2242632" y="2677238"/>
              <a:ext cx="4767746" cy="584775"/>
            </a:xfrm>
            <a:prstGeom prst="rect">
              <a:avLst/>
            </a:prstGeom>
            <a:noFill/>
          </p:spPr>
          <p:txBody>
            <a:bodyPr wrap="square" lIns="0" tIns="45720" rIns="91440" bIns="45720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3200" b="1" dirty="0">
                  <a:solidFill>
                    <a:schemeClr val="bg1"/>
                  </a:solidFill>
                  <a:latin typeface="+mj-ea"/>
                </a:rPr>
                <a:t>FISCO BCOS</a:t>
              </a:r>
              <a:r>
                <a:rPr lang="zh-CN" altLang="en-US" sz="3200" b="1" dirty="0">
                  <a:solidFill>
                    <a:schemeClr val="bg1"/>
                  </a:solidFill>
                  <a:latin typeface="+mj-ea"/>
                </a:rPr>
                <a:t>安全方案</a:t>
              </a:r>
              <a:endParaRPr lang="zh-CN" altLang="en-US" sz="3200" b="1" dirty="0">
                <a:solidFill>
                  <a:schemeClr val="bg1"/>
                </a:solidFill>
                <a:latin typeface="+mj-ea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242632" y="2041909"/>
              <a:ext cx="2422187" cy="707886"/>
            </a:xfrm>
            <a:prstGeom prst="rect">
              <a:avLst/>
            </a:prstGeom>
            <a:noFill/>
          </p:spPr>
          <p:txBody>
            <a:bodyPr wrap="square" lIns="0" tIns="45720" rIns="91440" bIns="45720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+mj-lt"/>
                  <a:cs typeface="Impact" panose="020B0806030902050204" charset="0"/>
                </a:rPr>
                <a:t>PART </a:t>
              </a:r>
              <a:r>
                <a:rPr lang="en-US" altLang="zh-CN" sz="4000" b="1" dirty="0" smtClean="0">
                  <a:solidFill>
                    <a:schemeClr val="bg1"/>
                  </a:solidFill>
                  <a:latin typeface="+mj-lt"/>
                  <a:cs typeface="Impact" panose="020B0806030902050204" charset="0"/>
                </a:rPr>
                <a:t>05</a:t>
              </a:r>
              <a:endParaRPr lang="en-US" altLang="zh-CN" sz="4000" b="1" dirty="0">
                <a:solidFill>
                  <a:schemeClr val="bg1"/>
                </a:solidFill>
                <a:latin typeface="+mj-lt"/>
                <a:cs typeface="Impact" panose="020B0806030902050204" charset="0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495300" y="304259"/>
            <a:ext cx="11239501" cy="715714"/>
            <a:chOff x="495300" y="424579"/>
            <a:chExt cx="11239501" cy="715714"/>
          </a:xfrm>
        </p:grpSpPr>
        <p:sp>
          <p:nvSpPr>
            <p:cNvPr id="46" name="Título 2"/>
            <p:cNvSpPr txBox="1"/>
            <p:nvPr/>
          </p:nvSpPr>
          <p:spPr>
            <a:xfrm>
              <a:off x="495300" y="424579"/>
              <a:ext cx="11239501" cy="681191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lvl="0">
                <a:defRPr/>
              </a:pPr>
              <a:r>
                <a:rPr lang="en-US" altLang="zh-CN" sz="4000" b="1" dirty="0">
                  <a:solidFill>
                    <a:schemeClr val="bg1"/>
                  </a:solidFill>
                  <a:latin typeface="+mj-ea"/>
                </a:rPr>
                <a:t>FISCO BCOS</a:t>
              </a:r>
              <a:r>
                <a:rPr lang="zh-CN" altLang="en-US" sz="4000" b="1" dirty="0">
                  <a:solidFill>
                    <a:schemeClr val="bg1"/>
                  </a:solidFill>
                  <a:latin typeface="+mj-ea"/>
                </a:rPr>
                <a:t>安全方案</a:t>
              </a:r>
              <a:endParaRPr lang="zh-CN" altLang="en-US" sz="4000" b="1" dirty="0">
                <a:solidFill>
                  <a:schemeClr val="bg1"/>
                </a:solidFill>
                <a:latin typeface="+mj-ea"/>
              </a:endParaRPr>
            </a:p>
          </p:txBody>
        </p:sp>
        <p:cxnSp>
          <p:nvCxnSpPr>
            <p:cNvPr id="47" name="Conector recto 178"/>
            <p:cNvCxnSpPr/>
            <p:nvPr/>
          </p:nvCxnSpPr>
          <p:spPr>
            <a:xfrm>
              <a:off x="500963" y="1140293"/>
              <a:ext cx="674473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10">
            <a:extLst>
              <a:ext uri="{FF2B5EF4-FFF2-40B4-BE49-F238E27FC236}">
                <a16:creationId xmlns="" xmlns:a16="http://schemas.microsoft.com/office/drawing/2014/main" id="{E0258548-25D0-62CA-690F-F90FF4BAA3EB}"/>
              </a:ext>
            </a:extLst>
          </p:cNvPr>
          <p:cNvSpPr txBox="1"/>
          <p:nvPr/>
        </p:nvSpPr>
        <p:spPr>
          <a:xfrm>
            <a:off x="1014438" y="1509304"/>
            <a:ext cx="1034810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rPr>
              <a:t>FISCO BCOS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rPr>
              <a:t>作为一个联盟链平台，安全性是其最为关键的方面之一。平台提供了以下安全</a:t>
            </a:r>
            <a:r>
              <a:rPr lang="zh-CN" altLang="en-US" dirty="0" smtClean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rPr>
              <a:t>方案：</a:t>
            </a:r>
            <a:endParaRPr lang="en-US" altLang="zh-CN" dirty="0" smtClean="0">
              <a:solidFill>
                <a:schemeClr val="bg1"/>
              </a:solidFill>
              <a:latin typeface="Arial" panose="020B0604020202020204"/>
              <a:ea typeface="微软雅黑" panose="020B0503020204020204" charset="-122"/>
            </a:endParaRPr>
          </a:p>
          <a:p>
            <a:pPr lvl="0">
              <a:lnSpc>
                <a:spcPct val="150000"/>
              </a:lnSpc>
              <a:defRPr/>
            </a:pPr>
            <a:endParaRPr lang="zh-CN" altLang="en-US" dirty="0">
              <a:solidFill>
                <a:schemeClr val="bg1"/>
              </a:solidFill>
              <a:latin typeface="Arial" panose="020B0604020202020204"/>
              <a:ea typeface="微软雅黑" panose="020B0503020204020204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rPr>
              <a:t>身份认证机制： 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rPr>
              <a:t>FISCO BCOS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rPr>
              <a:t>提供了可信任身份认证机制，参与方可以通过身份证书进行身份验证和权限控制，确保只有合法的参与方才能加入和操作区块链网络。此外，平台还支持多种身份验证方式，如基于密码学的身份验证、基于第三方身份认证的身份验证等</a:t>
            </a:r>
            <a:r>
              <a:rPr lang="zh-CN" altLang="en-US" dirty="0" smtClean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rPr>
              <a:t>。</a:t>
            </a:r>
            <a:endParaRPr lang="en-US" altLang="zh-CN" dirty="0" smtClean="0">
              <a:solidFill>
                <a:schemeClr val="bg1"/>
              </a:solidFill>
              <a:latin typeface="Arial" panose="020B0604020202020204"/>
              <a:ea typeface="微软雅黑" panose="020B0503020204020204" charset="-122"/>
            </a:endParaRPr>
          </a:p>
          <a:p>
            <a:pPr lvl="0">
              <a:lnSpc>
                <a:spcPct val="150000"/>
              </a:lnSpc>
              <a:defRPr/>
            </a:pPr>
            <a:endParaRPr lang="zh-CN" altLang="en-US" dirty="0">
              <a:solidFill>
                <a:schemeClr val="bg1"/>
              </a:solidFill>
              <a:latin typeface="Arial" panose="020B0604020202020204"/>
              <a:ea typeface="微软雅黑" panose="020B0503020204020204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rPr>
              <a:t>隐私保护技术： 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rPr>
              <a:t>FISCO BCOS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rPr>
              <a:t>注重隐私保护，支持多种隐私保护技术，如智能合约、多方机密计算和零知识证明等。这些技术可以在保证数据安全性的前提下，允许参与方进行必要的数据共享和验证。</a:t>
            </a:r>
          </a:p>
          <a:p>
            <a:pPr lvl="0"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rPr>
              <a:t>防止</a:t>
            </a:r>
            <a:r>
              <a:rPr lang="en-US" altLang="zh-CN" dirty="0" err="1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rPr>
              <a:t>DDoS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rPr>
              <a:t>攻击： 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rPr>
              <a:t>FISCO BCOS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rPr>
              <a:t>采用了抗</a:t>
            </a:r>
            <a:r>
              <a:rPr lang="en-US" altLang="zh-CN" dirty="0" err="1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rPr>
              <a:t>DDoS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rPr>
              <a:t>攻击的机制，平台提供了限流、流量清洗等多种防御措施，保护网络免受恶意攻击</a:t>
            </a:r>
            <a:r>
              <a:rPr lang="zh-CN" altLang="en-US" dirty="0" smtClean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rPr>
              <a:t>。</a:t>
            </a:r>
            <a:endParaRPr lang="zh-CN" altLang="en-US" dirty="0">
              <a:solidFill>
                <a:schemeClr val="bg1"/>
              </a:solidFill>
              <a:latin typeface="Arial" panose="020B0604020202020204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>
    <p:pull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495300" y="304259"/>
            <a:ext cx="11239501" cy="715714"/>
            <a:chOff x="495300" y="424579"/>
            <a:chExt cx="11239501" cy="715714"/>
          </a:xfrm>
        </p:grpSpPr>
        <p:sp>
          <p:nvSpPr>
            <p:cNvPr id="46" name="Título 2"/>
            <p:cNvSpPr txBox="1"/>
            <p:nvPr/>
          </p:nvSpPr>
          <p:spPr>
            <a:xfrm>
              <a:off x="495300" y="424579"/>
              <a:ext cx="11239501" cy="681191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lvl="0">
                <a:defRPr/>
              </a:pPr>
              <a:r>
                <a:rPr lang="en-US" altLang="zh-CN" sz="4000" b="1" dirty="0">
                  <a:solidFill>
                    <a:schemeClr val="bg1"/>
                  </a:solidFill>
                  <a:latin typeface="+mj-ea"/>
                </a:rPr>
                <a:t>FISCO BCOS</a:t>
              </a:r>
              <a:r>
                <a:rPr lang="zh-CN" altLang="en-US" sz="4000" b="1" dirty="0">
                  <a:solidFill>
                    <a:schemeClr val="bg1"/>
                  </a:solidFill>
                  <a:latin typeface="+mj-ea"/>
                </a:rPr>
                <a:t>安全方案</a:t>
              </a:r>
              <a:endParaRPr lang="zh-CN" altLang="en-US" sz="4000" b="1" dirty="0">
                <a:solidFill>
                  <a:schemeClr val="bg1"/>
                </a:solidFill>
                <a:latin typeface="+mj-ea"/>
              </a:endParaRPr>
            </a:p>
          </p:txBody>
        </p:sp>
        <p:cxnSp>
          <p:nvCxnSpPr>
            <p:cNvPr id="47" name="Conector recto 178"/>
            <p:cNvCxnSpPr/>
            <p:nvPr/>
          </p:nvCxnSpPr>
          <p:spPr>
            <a:xfrm>
              <a:off x="500963" y="1140293"/>
              <a:ext cx="674473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10">
            <a:extLst>
              <a:ext uri="{FF2B5EF4-FFF2-40B4-BE49-F238E27FC236}">
                <a16:creationId xmlns="" xmlns:a16="http://schemas.microsoft.com/office/drawing/2014/main" id="{E0258548-25D0-62CA-690F-F90FF4BAA3EB}"/>
              </a:ext>
            </a:extLst>
          </p:cNvPr>
          <p:cNvSpPr txBox="1"/>
          <p:nvPr/>
        </p:nvSpPr>
        <p:spPr>
          <a:xfrm>
            <a:off x="1014438" y="1509304"/>
            <a:ext cx="1034810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rPr>
              <a:t>FISCO BCOS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rPr>
              <a:t>作为一个联盟链平台，安全性是其最为关键的方面之一。平台提供了以下安全方案：</a:t>
            </a:r>
            <a:endParaRPr lang="en-US" altLang="zh-CN" dirty="0">
              <a:solidFill>
                <a:schemeClr val="bg1"/>
              </a:solidFill>
              <a:latin typeface="Arial" panose="020B0604020202020204"/>
              <a:ea typeface="微软雅黑" panose="020B0503020204020204" charset="-122"/>
            </a:endParaRPr>
          </a:p>
          <a:p>
            <a:pPr lvl="0">
              <a:lnSpc>
                <a:spcPct val="150000"/>
              </a:lnSpc>
              <a:defRPr/>
            </a:pPr>
            <a:endParaRPr lang="en-US" altLang="zh-CN" dirty="0" smtClean="0">
              <a:solidFill>
                <a:schemeClr val="bg1"/>
              </a:solidFill>
              <a:latin typeface="Arial" panose="020B0604020202020204"/>
              <a:ea typeface="微软雅黑" panose="020B0503020204020204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dirty="0" smtClean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rPr>
              <a:t>智能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rPr>
              <a:t>合约安全： 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rPr>
              <a:t>FISCO BCOS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rPr>
              <a:t>支持使用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rPr>
              <a:t>Solidity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rPr>
              <a:t>等编程语言编写智能合约，并提供了丰富的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rPr>
              <a:t>API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rPr>
              <a:t>和工具帮助开发者进行合约的部署、调试和测试。平台还提供了合约安全审计和漏洞修复的服务，确保合约的安全性</a:t>
            </a:r>
            <a:r>
              <a:rPr lang="zh-CN" altLang="en-US" dirty="0" smtClean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rPr>
              <a:t>。</a:t>
            </a:r>
            <a:endParaRPr lang="en-US" altLang="zh-CN" dirty="0" smtClean="0">
              <a:solidFill>
                <a:schemeClr val="bg1"/>
              </a:solidFill>
              <a:latin typeface="Arial" panose="020B0604020202020204"/>
              <a:ea typeface="微软雅黑" panose="020B0503020204020204" charset="-122"/>
            </a:endParaRPr>
          </a:p>
          <a:p>
            <a:pPr lvl="0">
              <a:lnSpc>
                <a:spcPct val="150000"/>
              </a:lnSpc>
              <a:defRPr/>
            </a:pPr>
            <a:endParaRPr lang="zh-CN" altLang="en-US" dirty="0">
              <a:solidFill>
                <a:schemeClr val="bg1"/>
              </a:solidFill>
              <a:latin typeface="Arial" panose="020B0604020202020204"/>
              <a:ea typeface="微软雅黑" panose="020B0503020204020204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rPr>
              <a:t>节点安全： 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rPr>
              <a:t>FISCO BCOS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rPr>
              <a:t>对节点的安全性进行了严格的管理和监控，采用了多层次的防御机制，如网络隔离、访问控制、日志审计等，防止节点被攻击和入侵。</a:t>
            </a:r>
          </a:p>
          <a:p>
            <a:pPr lvl="0"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rPr>
              <a:t>审计和监控： 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rPr>
              <a:t>FISCO BCOS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rPr>
              <a:t>提供了审计和监控工具，帮助用户进行网络管理、性能监控和故障排查。此外，还提供了漏洞报告和安全意识培训等服务，提高用户的安全意识和应对能力。</a:t>
            </a:r>
            <a:endParaRPr lang="zh-CN" altLang="en-US" dirty="0">
              <a:solidFill>
                <a:schemeClr val="bg1"/>
              </a:solidFill>
              <a:latin typeface="Arial" panose="020B0604020202020204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0410176"/>
      </p:ext>
    </p:extLst>
  </p:cSld>
  <p:clrMapOvr>
    <a:masterClrMapping/>
  </p:clrMapOvr>
  <p:transition spd="med">
    <p:pull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399607" y="2765207"/>
            <a:ext cx="4767746" cy="1220104"/>
            <a:chOff x="2242632" y="2041909"/>
            <a:chExt cx="4767746" cy="1220104"/>
          </a:xfrm>
        </p:grpSpPr>
        <p:sp>
          <p:nvSpPr>
            <p:cNvPr id="6" name="文本框 5"/>
            <p:cNvSpPr txBox="1"/>
            <p:nvPr/>
          </p:nvSpPr>
          <p:spPr>
            <a:xfrm>
              <a:off x="2242632" y="2677238"/>
              <a:ext cx="4767746" cy="584775"/>
            </a:xfrm>
            <a:prstGeom prst="rect">
              <a:avLst/>
            </a:prstGeom>
            <a:noFill/>
          </p:spPr>
          <p:txBody>
            <a:bodyPr wrap="square" lIns="0" tIns="45720" rIns="91440" bIns="45720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3200" b="1" dirty="0">
                  <a:solidFill>
                    <a:schemeClr val="bg1"/>
                  </a:solidFill>
                  <a:latin typeface="+mj-ea"/>
                </a:rPr>
                <a:t>FISCO BCOS</a:t>
              </a:r>
              <a:r>
                <a:rPr lang="zh-CN" altLang="en-US" sz="3200" b="1" dirty="0">
                  <a:solidFill>
                    <a:schemeClr val="bg1"/>
                  </a:solidFill>
                  <a:latin typeface="+mj-ea"/>
                </a:rPr>
                <a:t>社区工具</a:t>
              </a:r>
              <a:endParaRPr lang="zh-CN" altLang="en-US" sz="3200" b="1" dirty="0">
                <a:solidFill>
                  <a:schemeClr val="bg1"/>
                </a:solidFill>
                <a:latin typeface="+mj-ea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242632" y="2041909"/>
              <a:ext cx="2422187" cy="707886"/>
            </a:xfrm>
            <a:prstGeom prst="rect">
              <a:avLst/>
            </a:prstGeom>
            <a:noFill/>
          </p:spPr>
          <p:txBody>
            <a:bodyPr wrap="square" lIns="0" tIns="45720" rIns="91440" bIns="45720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+mj-lt"/>
                  <a:cs typeface="Impact" panose="020B0806030902050204" charset="0"/>
                </a:rPr>
                <a:t>PART </a:t>
              </a:r>
              <a:r>
                <a:rPr lang="en-US" altLang="zh-CN" sz="4000" b="1" dirty="0" smtClean="0">
                  <a:solidFill>
                    <a:schemeClr val="bg1"/>
                  </a:solidFill>
                  <a:latin typeface="+mj-lt"/>
                  <a:cs typeface="Impact" panose="020B0806030902050204" charset="0"/>
                </a:rPr>
                <a:t>06</a:t>
              </a:r>
              <a:endParaRPr lang="en-US" altLang="zh-CN" sz="4000" b="1" dirty="0">
                <a:solidFill>
                  <a:schemeClr val="bg1"/>
                </a:solidFill>
                <a:latin typeface="+mj-lt"/>
                <a:cs typeface="Impact" panose="020B080603090205020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499133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495300" y="304259"/>
            <a:ext cx="11239501" cy="715714"/>
            <a:chOff x="495300" y="424579"/>
            <a:chExt cx="11239501" cy="715714"/>
          </a:xfrm>
        </p:grpSpPr>
        <p:sp>
          <p:nvSpPr>
            <p:cNvPr id="46" name="Título 2"/>
            <p:cNvSpPr txBox="1"/>
            <p:nvPr/>
          </p:nvSpPr>
          <p:spPr>
            <a:xfrm>
              <a:off x="495300" y="424579"/>
              <a:ext cx="11239501" cy="681191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lvl="0">
                <a:defRPr/>
              </a:pPr>
              <a:r>
                <a:rPr lang="en-US" altLang="zh-CN" sz="4000" b="1" dirty="0">
                  <a:solidFill>
                    <a:schemeClr val="bg1"/>
                  </a:solidFill>
                  <a:latin typeface="+mj-ea"/>
                </a:rPr>
                <a:t>FISCO BCOS</a:t>
              </a:r>
              <a:r>
                <a:rPr lang="zh-CN" altLang="en-US" sz="4000" b="1" dirty="0">
                  <a:solidFill>
                    <a:schemeClr val="bg1"/>
                  </a:solidFill>
                  <a:latin typeface="+mj-ea"/>
                </a:rPr>
                <a:t>社区工具</a:t>
              </a:r>
              <a:endParaRPr lang="zh-CN" altLang="en-US" sz="4000" b="1" dirty="0">
                <a:solidFill>
                  <a:schemeClr val="bg1"/>
                </a:solidFill>
                <a:latin typeface="+mj-ea"/>
              </a:endParaRPr>
            </a:p>
          </p:txBody>
        </p:sp>
        <p:cxnSp>
          <p:nvCxnSpPr>
            <p:cNvPr id="47" name="Conector recto 178"/>
            <p:cNvCxnSpPr/>
            <p:nvPr/>
          </p:nvCxnSpPr>
          <p:spPr>
            <a:xfrm>
              <a:off x="500963" y="1140293"/>
              <a:ext cx="674473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962025" y="1586095"/>
            <a:ext cx="1030605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FISCO BCOS</a:t>
            </a:r>
            <a:r>
              <a:rPr lang="zh-CN" altLang="zh-CN" dirty="0">
                <a:solidFill>
                  <a:schemeClr val="bg1"/>
                </a:solidFill>
              </a:rPr>
              <a:t>拥有丰富的社区工具，以支持用户在开发、部署和管理区块链应用时的需求。以下是一些主要的社区工具</a:t>
            </a:r>
            <a:r>
              <a:rPr lang="zh-CN" altLang="zh-CN" dirty="0" smtClean="0">
                <a:solidFill>
                  <a:schemeClr val="bg1"/>
                </a:solidFill>
              </a:rPr>
              <a:t>：</a:t>
            </a:r>
            <a:endParaRPr lang="en-US" altLang="zh-CN" dirty="0" smtClean="0">
              <a:solidFill>
                <a:schemeClr val="bg1"/>
              </a:solidFill>
            </a:endParaRPr>
          </a:p>
          <a:p>
            <a:endParaRPr lang="en-US" altLang="zh-CN" dirty="0" smtClean="0">
              <a:solidFill>
                <a:schemeClr val="bg1"/>
              </a:solidFill>
            </a:endParaRPr>
          </a:p>
          <a:p>
            <a:endParaRPr lang="zh-CN" altLang="zh-CN" dirty="0">
              <a:solidFill>
                <a:schemeClr val="bg1"/>
              </a:solidFill>
            </a:endParaRPr>
          </a:p>
          <a:p>
            <a:pPr marL="285750" indent="-285750">
              <a:buFont typeface="Wingdings" pitchFamily="2" charset="2"/>
              <a:buChar char="p"/>
            </a:pPr>
            <a:r>
              <a:rPr lang="zh-CN" altLang="zh-CN" dirty="0">
                <a:solidFill>
                  <a:schemeClr val="bg1"/>
                </a:solidFill>
              </a:rPr>
              <a:t>开发工具包（</a:t>
            </a:r>
            <a:r>
              <a:rPr lang="en-US" altLang="zh-CN" dirty="0">
                <a:solidFill>
                  <a:schemeClr val="bg1"/>
                </a:solidFill>
              </a:rPr>
              <a:t>SDK</a:t>
            </a:r>
            <a:r>
              <a:rPr lang="zh-CN" altLang="zh-CN" dirty="0">
                <a:solidFill>
                  <a:schemeClr val="bg1"/>
                </a:solidFill>
              </a:rPr>
              <a:t>）：</a:t>
            </a:r>
            <a:r>
              <a:rPr lang="en-US" altLang="zh-CN" dirty="0">
                <a:solidFill>
                  <a:schemeClr val="bg1"/>
                </a:solidFill>
              </a:rPr>
              <a:t> FISCO BCOS</a:t>
            </a:r>
            <a:r>
              <a:rPr lang="zh-CN" altLang="zh-CN" dirty="0">
                <a:solidFill>
                  <a:schemeClr val="bg1"/>
                </a:solidFill>
              </a:rPr>
              <a:t>提供了多种编程语言的</a:t>
            </a:r>
            <a:r>
              <a:rPr lang="en-US" altLang="zh-CN" dirty="0">
                <a:solidFill>
                  <a:schemeClr val="bg1"/>
                </a:solidFill>
              </a:rPr>
              <a:t>SDK</a:t>
            </a:r>
            <a:r>
              <a:rPr lang="zh-CN" altLang="zh-CN" dirty="0">
                <a:solidFill>
                  <a:schemeClr val="bg1"/>
                </a:solidFill>
              </a:rPr>
              <a:t>，如</a:t>
            </a:r>
            <a:r>
              <a:rPr lang="en-US" altLang="zh-CN" dirty="0">
                <a:solidFill>
                  <a:schemeClr val="bg1"/>
                </a:solidFill>
              </a:rPr>
              <a:t>Java</a:t>
            </a:r>
            <a:r>
              <a:rPr lang="zh-CN" altLang="zh-CN" dirty="0">
                <a:solidFill>
                  <a:schemeClr val="bg1"/>
                </a:solidFill>
              </a:rPr>
              <a:t>、</a:t>
            </a:r>
            <a:r>
              <a:rPr lang="en-US" altLang="zh-CN" dirty="0">
                <a:solidFill>
                  <a:schemeClr val="bg1"/>
                </a:solidFill>
              </a:rPr>
              <a:t>Python</a:t>
            </a:r>
            <a:r>
              <a:rPr lang="zh-CN" altLang="zh-CN" dirty="0">
                <a:solidFill>
                  <a:schemeClr val="bg1"/>
                </a:solidFill>
              </a:rPr>
              <a:t>、</a:t>
            </a:r>
            <a:r>
              <a:rPr lang="en-US" altLang="zh-CN" dirty="0">
                <a:solidFill>
                  <a:schemeClr val="bg1"/>
                </a:solidFill>
              </a:rPr>
              <a:t>JavaScript</a:t>
            </a:r>
            <a:r>
              <a:rPr lang="zh-CN" altLang="zh-CN" dirty="0">
                <a:solidFill>
                  <a:schemeClr val="bg1"/>
                </a:solidFill>
              </a:rPr>
              <a:t>等，使开发者能够方便地与区块链网络进行交互和开发应用程序</a:t>
            </a:r>
            <a:r>
              <a:rPr lang="zh-CN" altLang="zh-CN" dirty="0" smtClean="0">
                <a:solidFill>
                  <a:schemeClr val="bg1"/>
                </a:solidFill>
              </a:rPr>
              <a:t>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285750" indent="-285750">
              <a:buFont typeface="Wingdings" pitchFamily="2" charset="2"/>
              <a:buChar char="p"/>
            </a:pPr>
            <a:endParaRPr lang="zh-CN" altLang="zh-CN" dirty="0">
              <a:solidFill>
                <a:schemeClr val="bg1"/>
              </a:solidFill>
            </a:endParaRPr>
          </a:p>
          <a:p>
            <a:pPr marL="285750" indent="-285750">
              <a:buFont typeface="Wingdings" pitchFamily="2" charset="2"/>
              <a:buChar char="p"/>
            </a:pPr>
            <a:r>
              <a:rPr lang="zh-CN" altLang="zh-CN" dirty="0">
                <a:solidFill>
                  <a:schemeClr val="bg1"/>
                </a:solidFill>
              </a:rPr>
              <a:t>管理后台：</a:t>
            </a:r>
            <a:r>
              <a:rPr lang="en-US" altLang="zh-CN" dirty="0">
                <a:solidFill>
                  <a:schemeClr val="bg1"/>
                </a:solidFill>
              </a:rPr>
              <a:t> FISCO BCOS</a:t>
            </a:r>
            <a:r>
              <a:rPr lang="zh-CN" altLang="zh-CN" dirty="0">
                <a:solidFill>
                  <a:schemeClr val="bg1"/>
                </a:solidFill>
              </a:rPr>
              <a:t>提供了一个</a:t>
            </a:r>
            <a:r>
              <a:rPr lang="en-US" altLang="zh-CN" dirty="0">
                <a:solidFill>
                  <a:schemeClr val="bg1"/>
                </a:solidFill>
              </a:rPr>
              <a:t>Web</a:t>
            </a:r>
            <a:r>
              <a:rPr lang="zh-CN" altLang="zh-CN" dirty="0">
                <a:solidFill>
                  <a:schemeClr val="bg1"/>
                </a:solidFill>
              </a:rPr>
              <a:t>管理后台，用于监控和管理区块链网络。用户可以通过管理后台查看节点状态、监控性能、配置权限等，方便进行网络管理和故障排查</a:t>
            </a:r>
            <a:r>
              <a:rPr lang="zh-CN" altLang="zh-CN" dirty="0" smtClean="0">
                <a:solidFill>
                  <a:schemeClr val="bg1"/>
                </a:solidFill>
              </a:rPr>
              <a:t>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285750" indent="-285750">
              <a:buFont typeface="Wingdings" pitchFamily="2" charset="2"/>
              <a:buChar char="p"/>
            </a:pPr>
            <a:endParaRPr lang="zh-CN" altLang="zh-CN" dirty="0">
              <a:solidFill>
                <a:schemeClr val="bg1"/>
              </a:solidFill>
            </a:endParaRPr>
          </a:p>
          <a:p>
            <a:pPr marL="285750" indent="-285750">
              <a:buFont typeface="Wingdings" pitchFamily="2" charset="2"/>
              <a:buChar char="p"/>
            </a:pPr>
            <a:r>
              <a:rPr lang="zh-CN" altLang="zh-CN" dirty="0">
                <a:solidFill>
                  <a:schemeClr val="bg1"/>
                </a:solidFill>
              </a:rPr>
              <a:t>钱包工具：</a:t>
            </a:r>
            <a:r>
              <a:rPr lang="en-US" altLang="zh-CN" dirty="0">
                <a:solidFill>
                  <a:schemeClr val="bg1"/>
                </a:solidFill>
              </a:rPr>
              <a:t> FISCO BCOS</a:t>
            </a:r>
            <a:r>
              <a:rPr lang="zh-CN" altLang="zh-CN" dirty="0">
                <a:solidFill>
                  <a:schemeClr val="bg1"/>
                </a:solidFill>
              </a:rPr>
              <a:t>提供了钱包工具，用于管理和操作账户。用户可以通过钱包工具创建、导入和导出账户，进行交易签名和发送交易等操作</a:t>
            </a:r>
            <a:r>
              <a:rPr lang="zh-CN" altLang="zh-CN" dirty="0" smtClean="0">
                <a:solidFill>
                  <a:schemeClr val="bg1"/>
                </a:solidFill>
              </a:rPr>
              <a:t>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endParaRPr lang="zh-CN" altLang="zh-CN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4857660"/>
      </p:ext>
    </p:extLst>
  </p:cSld>
  <p:clrMapOvr>
    <a:masterClrMapping/>
  </p:clrMapOvr>
  <p:transition spd="med">
    <p:pull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495300" y="304259"/>
            <a:ext cx="11239501" cy="715714"/>
            <a:chOff x="495300" y="424579"/>
            <a:chExt cx="11239501" cy="715714"/>
          </a:xfrm>
        </p:grpSpPr>
        <p:sp>
          <p:nvSpPr>
            <p:cNvPr id="46" name="Título 2"/>
            <p:cNvSpPr txBox="1"/>
            <p:nvPr/>
          </p:nvSpPr>
          <p:spPr>
            <a:xfrm>
              <a:off x="495300" y="424579"/>
              <a:ext cx="11239501" cy="681191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lvl="0">
                <a:defRPr/>
              </a:pPr>
              <a:r>
                <a:rPr lang="en-US" altLang="zh-CN" sz="4000" b="1" dirty="0">
                  <a:solidFill>
                    <a:schemeClr val="bg1"/>
                  </a:solidFill>
                  <a:latin typeface="+mj-ea"/>
                </a:rPr>
                <a:t>FISCO BCOS</a:t>
              </a:r>
              <a:r>
                <a:rPr lang="zh-CN" altLang="en-US" sz="4000" b="1" dirty="0">
                  <a:solidFill>
                    <a:schemeClr val="bg1"/>
                  </a:solidFill>
                  <a:latin typeface="+mj-ea"/>
                </a:rPr>
                <a:t>社区工具</a:t>
              </a:r>
              <a:endParaRPr lang="zh-CN" altLang="en-US" sz="4000" b="1" dirty="0">
                <a:solidFill>
                  <a:schemeClr val="bg1"/>
                </a:solidFill>
                <a:latin typeface="+mj-ea"/>
              </a:endParaRPr>
            </a:p>
          </p:txBody>
        </p:sp>
        <p:cxnSp>
          <p:nvCxnSpPr>
            <p:cNvPr id="47" name="Conector recto 178"/>
            <p:cNvCxnSpPr/>
            <p:nvPr/>
          </p:nvCxnSpPr>
          <p:spPr>
            <a:xfrm>
              <a:off x="500963" y="1140293"/>
              <a:ext cx="674473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962025" y="1616075"/>
            <a:ext cx="1030605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FISCO BCOS</a:t>
            </a:r>
            <a:r>
              <a:rPr lang="zh-CN" altLang="zh-CN" dirty="0">
                <a:solidFill>
                  <a:schemeClr val="bg1"/>
                </a:solidFill>
              </a:rPr>
              <a:t>拥有丰富的社区工具，以支持用户在开发、部署和管理区块链应用时的需求。以下是一些主要的社区工具</a:t>
            </a:r>
            <a:r>
              <a:rPr lang="zh-CN" altLang="zh-CN" dirty="0" smtClean="0">
                <a:solidFill>
                  <a:schemeClr val="bg1"/>
                </a:solidFill>
              </a:rPr>
              <a:t>：</a:t>
            </a:r>
            <a:endParaRPr lang="en-US" altLang="zh-CN" dirty="0" smtClean="0">
              <a:solidFill>
                <a:schemeClr val="bg1"/>
              </a:solidFill>
            </a:endParaRPr>
          </a:p>
          <a:p>
            <a:endParaRPr lang="zh-CN" altLang="zh-CN" dirty="0">
              <a:solidFill>
                <a:schemeClr val="bg1"/>
              </a:solidFill>
            </a:endParaRPr>
          </a:p>
          <a:p>
            <a:pPr marL="285750" indent="-285750">
              <a:buFont typeface="Wingdings" pitchFamily="2" charset="2"/>
              <a:buChar char="p"/>
            </a:pPr>
            <a:endParaRPr lang="zh-CN" altLang="zh-CN" dirty="0">
              <a:solidFill>
                <a:schemeClr val="bg1"/>
              </a:solidFill>
            </a:endParaRPr>
          </a:p>
          <a:p>
            <a:pPr marL="285750" indent="-285750">
              <a:buFont typeface="Wingdings" pitchFamily="2" charset="2"/>
              <a:buChar char="p"/>
            </a:pPr>
            <a:r>
              <a:rPr lang="zh-CN" altLang="zh-CN" dirty="0">
                <a:solidFill>
                  <a:schemeClr val="bg1"/>
                </a:solidFill>
              </a:rPr>
              <a:t>智能合约</a:t>
            </a:r>
            <a:r>
              <a:rPr lang="en-US" altLang="zh-CN" dirty="0">
                <a:solidFill>
                  <a:schemeClr val="bg1"/>
                </a:solidFill>
              </a:rPr>
              <a:t>IDE</a:t>
            </a:r>
            <a:r>
              <a:rPr lang="zh-CN" altLang="zh-CN" dirty="0">
                <a:solidFill>
                  <a:schemeClr val="bg1"/>
                </a:solidFill>
              </a:rPr>
              <a:t>：</a:t>
            </a:r>
            <a:r>
              <a:rPr lang="en-US" altLang="zh-CN" dirty="0">
                <a:solidFill>
                  <a:schemeClr val="bg1"/>
                </a:solidFill>
              </a:rPr>
              <a:t> FISCO BCOS</a:t>
            </a:r>
            <a:r>
              <a:rPr lang="zh-CN" altLang="zh-CN" dirty="0">
                <a:solidFill>
                  <a:schemeClr val="bg1"/>
                </a:solidFill>
              </a:rPr>
              <a:t>提供了智能合约</a:t>
            </a:r>
            <a:r>
              <a:rPr lang="en-US" altLang="zh-CN" dirty="0">
                <a:solidFill>
                  <a:schemeClr val="bg1"/>
                </a:solidFill>
              </a:rPr>
              <a:t>IDE</a:t>
            </a:r>
            <a:r>
              <a:rPr lang="zh-CN" altLang="zh-CN" dirty="0">
                <a:solidFill>
                  <a:schemeClr val="bg1"/>
                </a:solidFill>
              </a:rPr>
              <a:t>（集成开发环境），使开发者可以在一个集成的开发环境中编写、调试和部署智能合约</a:t>
            </a:r>
            <a:r>
              <a:rPr lang="zh-CN" altLang="zh-CN" dirty="0" smtClean="0">
                <a:solidFill>
                  <a:schemeClr val="bg1"/>
                </a:solidFill>
              </a:rPr>
              <a:t>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285750" indent="-285750">
              <a:buFont typeface="Wingdings" pitchFamily="2" charset="2"/>
              <a:buChar char="p"/>
            </a:pPr>
            <a:endParaRPr lang="zh-CN" altLang="zh-CN" dirty="0">
              <a:solidFill>
                <a:schemeClr val="bg1"/>
              </a:solidFill>
            </a:endParaRPr>
          </a:p>
          <a:p>
            <a:pPr marL="285750" indent="-285750">
              <a:buFont typeface="Wingdings" pitchFamily="2" charset="2"/>
              <a:buChar char="p"/>
            </a:pPr>
            <a:r>
              <a:rPr lang="zh-CN" altLang="zh-CN" dirty="0">
                <a:solidFill>
                  <a:schemeClr val="bg1"/>
                </a:solidFill>
              </a:rPr>
              <a:t>区块链浏览器：</a:t>
            </a:r>
            <a:r>
              <a:rPr lang="en-US" altLang="zh-CN" dirty="0">
                <a:solidFill>
                  <a:schemeClr val="bg1"/>
                </a:solidFill>
              </a:rPr>
              <a:t> FISCO BCOS</a:t>
            </a:r>
            <a:r>
              <a:rPr lang="zh-CN" altLang="zh-CN" dirty="0">
                <a:solidFill>
                  <a:schemeClr val="bg1"/>
                </a:solidFill>
              </a:rPr>
              <a:t>提供了区块链浏览器，用于查看和查询区块链上的交易、区块、账户等信息。用户可以通过区块链浏览器了解区块链的状态和历史记录</a:t>
            </a:r>
            <a:r>
              <a:rPr lang="zh-CN" altLang="zh-CN" dirty="0" smtClean="0">
                <a:solidFill>
                  <a:schemeClr val="bg1"/>
                </a:solidFill>
              </a:rPr>
              <a:t>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285750" indent="-285750">
              <a:buFont typeface="Wingdings" pitchFamily="2" charset="2"/>
              <a:buChar char="p"/>
            </a:pPr>
            <a:endParaRPr lang="zh-CN" altLang="zh-CN" dirty="0">
              <a:solidFill>
                <a:schemeClr val="bg1"/>
              </a:solidFill>
            </a:endParaRPr>
          </a:p>
          <a:p>
            <a:pPr marL="285750" indent="-285750">
              <a:buFont typeface="Wingdings" pitchFamily="2" charset="2"/>
              <a:buChar char="p"/>
            </a:pPr>
            <a:r>
              <a:rPr lang="zh-CN" altLang="zh-CN" dirty="0">
                <a:solidFill>
                  <a:schemeClr val="bg1"/>
                </a:solidFill>
              </a:rPr>
              <a:t>测试工具：</a:t>
            </a:r>
            <a:r>
              <a:rPr lang="en-US" altLang="zh-CN" dirty="0">
                <a:solidFill>
                  <a:schemeClr val="bg1"/>
                </a:solidFill>
              </a:rPr>
              <a:t> FISCO BCOS</a:t>
            </a:r>
            <a:r>
              <a:rPr lang="zh-CN" altLang="zh-CN" dirty="0">
                <a:solidFill>
                  <a:schemeClr val="bg1"/>
                </a:solidFill>
              </a:rPr>
              <a:t>提供了多种测试工具，如性能测试工具、合约测试工具等，帮助用户进行系统性能评估和合约功能测试</a:t>
            </a:r>
            <a:r>
              <a:rPr lang="zh-CN" altLang="zh-CN" dirty="0" smtClean="0">
                <a:solidFill>
                  <a:schemeClr val="bg1"/>
                </a:solidFill>
              </a:rPr>
              <a:t>。</a:t>
            </a:r>
            <a:endParaRPr lang="zh-CN" altLang="zh-CN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6707213"/>
      </p:ext>
    </p:extLst>
  </p:cSld>
  <p:clrMapOvr>
    <a:masterClrMapping/>
  </p:clrMapOvr>
  <p:transition spd="med">
    <p:pull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037631" y="2599358"/>
            <a:ext cx="5603132" cy="923330"/>
          </a:xfrm>
          <a:prstGeom prst="rect">
            <a:avLst/>
          </a:prstGeom>
          <a:noFill/>
        </p:spPr>
        <p:txBody>
          <a:bodyPr wrap="square" lIns="0" tIns="45720" rIns="91440" bIns="45720" rtlCol="0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latin typeface="+mj-ea"/>
                <a:ea typeface="+mj-ea"/>
              </a:rPr>
              <a:t>感谢您的观看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096000" y="3669403"/>
            <a:ext cx="4740613" cy="400110"/>
          </a:xfrm>
          <a:prstGeom prst="rect">
            <a:avLst/>
          </a:prstGeom>
          <a:noFill/>
        </p:spPr>
        <p:txBody>
          <a:bodyPr wrap="square" lIns="0" tIns="45720" rIns="91440" bIns="45720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Thank you for watching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096000" y="516235"/>
            <a:ext cx="5603132" cy="923330"/>
          </a:xfrm>
          <a:prstGeom prst="rect">
            <a:avLst/>
          </a:prstGeom>
          <a:noFill/>
        </p:spPr>
        <p:txBody>
          <a:bodyPr wrap="square" lIns="0" tIns="45720" rIns="91440" bIns="45720" rtlCol="0">
            <a:spAutoFit/>
          </a:bodyPr>
          <a:lstStyle/>
          <a:p>
            <a:r>
              <a:rPr lang="en-US" altLang="zh-CN" sz="5400" b="1" dirty="0">
                <a:solidFill>
                  <a:schemeClr val="bg1"/>
                </a:solidFill>
                <a:latin typeface="+mj-lt"/>
                <a:ea typeface="+mj-ea"/>
              </a:rPr>
              <a:t>content</a:t>
            </a:r>
            <a:endParaRPr lang="zh-CN" altLang="en-US" sz="5400" b="1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018179" y="1841938"/>
            <a:ext cx="3635253" cy="707886"/>
            <a:chOff x="1442909" y="2645888"/>
            <a:chExt cx="3635253" cy="707886"/>
          </a:xfrm>
        </p:grpSpPr>
        <p:sp>
          <p:nvSpPr>
            <p:cNvPr id="6" name="文本框 5"/>
            <p:cNvSpPr txBox="1"/>
            <p:nvPr/>
          </p:nvSpPr>
          <p:spPr>
            <a:xfrm>
              <a:off x="2242631" y="2787351"/>
              <a:ext cx="28355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/>
              </a:pPr>
              <a:r>
                <a:rPr lang="zh-CN" altLang="en-US" sz="2400" b="1" dirty="0">
                  <a:solidFill>
                    <a:schemeClr val="bg1"/>
                  </a:solidFill>
                  <a:latin typeface="+mj-ea"/>
                </a:rPr>
                <a:t>认识</a:t>
              </a:r>
              <a:r>
                <a:rPr lang="en-US" altLang="zh-CN" sz="2400" b="1" dirty="0">
                  <a:solidFill>
                    <a:schemeClr val="bg1"/>
                  </a:solidFill>
                  <a:latin typeface="+mj-ea"/>
                </a:rPr>
                <a:t>FISCO BCOS</a:t>
              </a: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442909" y="2645888"/>
              <a:ext cx="79972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+mj-lt"/>
                  <a:cs typeface="Impact" panose="020B0806030902050204" charset="0"/>
                </a:rPr>
                <a:t>01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018179" y="2444389"/>
            <a:ext cx="5226994" cy="707886"/>
            <a:chOff x="1442909" y="2645888"/>
            <a:chExt cx="5226994" cy="707886"/>
          </a:xfrm>
        </p:grpSpPr>
        <p:sp>
          <p:nvSpPr>
            <p:cNvPr id="13" name="文本框 12"/>
            <p:cNvSpPr txBox="1"/>
            <p:nvPr/>
          </p:nvSpPr>
          <p:spPr>
            <a:xfrm>
              <a:off x="2242631" y="2786674"/>
              <a:ext cx="44272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2400" b="1" dirty="0" smtClean="0">
                  <a:solidFill>
                    <a:schemeClr val="bg1"/>
                  </a:solidFill>
                  <a:latin typeface="+mj-ea"/>
                </a:rPr>
                <a:t>FISCO </a:t>
              </a:r>
              <a:r>
                <a:rPr lang="en-US" altLang="zh-CN" sz="2400" b="1" dirty="0">
                  <a:solidFill>
                    <a:schemeClr val="bg1"/>
                  </a:solidFill>
                  <a:latin typeface="+mj-ea"/>
                </a:rPr>
                <a:t>BCOS</a:t>
              </a:r>
              <a:r>
                <a:rPr lang="zh-CN" altLang="en-US" sz="2400" b="1" dirty="0">
                  <a:solidFill>
                    <a:schemeClr val="bg1"/>
                  </a:solidFill>
                  <a:latin typeface="+mj-ea"/>
                </a:rPr>
                <a:t>架构模型</a:t>
              </a: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442909" y="2645888"/>
              <a:ext cx="79972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+mj-lt"/>
                  <a:cs typeface="Impact" panose="020B0806030902050204" charset="0"/>
                </a:rPr>
                <a:t>02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018179" y="3005706"/>
            <a:ext cx="4079130" cy="707886"/>
            <a:chOff x="1442910" y="2645888"/>
            <a:chExt cx="4079130" cy="707886"/>
          </a:xfrm>
        </p:grpSpPr>
        <p:sp>
          <p:nvSpPr>
            <p:cNvPr id="18" name="文本框 17"/>
            <p:cNvSpPr txBox="1"/>
            <p:nvPr/>
          </p:nvSpPr>
          <p:spPr>
            <a:xfrm>
              <a:off x="2242631" y="2768998"/>
              <a:ext cx="327940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latin typeface="+mj-ea"/>
                </a:rPr>
                <a:t>FISCO BCOS</a:t>
              </a:r>
              <a:r>
                <a:rPr lang="zh-CN" altLang="en-US" sz="2400" b="1" dirty="0">
                  <a:solidFill>
                    <a:schemeClr val="bg1"/>
                  </a:solidFill>
                  <a:latin typeface="+mj-ea"/>
                </a:rPr>
                <a:t>关键特性</a:t>
              </a: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442910" y="2645888"/>
              <a:ext cx="79972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+mj-lt"/>
                  <a:cs typeface="Impact" panose="020B0806030902050204" charset="0"/>
                </a:rPr>
                <a:t>03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018179" y="3597896"/>
            <a:ext cx="4079130" cy="707886"/>
            <a:chOff x="1442910" y="2645888"/>
            <a:chExt cx="4079130" cy="707886"/>
          </a:xfrm>
        </p:grpSpPr>
        <p:sp>
          <p:nvSpPr>
            <p:cNvPr id="16" name="文本框 17"/>
            <p:cNvSpPr txBox="1"/>
            <p:nvPr/>
          </p:nvSpPr>
          <p:spPr>
            <a:xfrm>
              <a:off x="2242631" y="2768998"/>
              <a:ext cx="327940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latin typeface="+mj-ea"/>
                </a:rPr>
                <a:t>FISCO BCOS</a:t>
              </a:r>
              <a:r>
                <a:rPr lang="zh-CN" altLang="en-US" sz="2400" b="1" dirty="0">
                  <a:solidFill>
                    <a:schemeClr val="bg1"/>
                  </a:solidFill>
                  <a:latin typeface="+mj-ea"/>
                </a:rPr>
                <a:t>关键技术</a:t>
              </a: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文本框 16"/>
            <p:cNvSpPr txBox="1"/>
            <p:nvPr/>
          </p:nvSpPr>
          <p:spPr>
            <a:xfrm>
              <a:off x="1442910" y="2645888"/>
              <a:ext cx="79972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chemeClr val="bg1"/>
                  </a:solidFill>
                  <a:latin typeface="+mj-lt"/>
                  <a:cs typeface="Impact" panose="020B0806030902050204" charset="0"/>
                </a:rPr>
                <a:t>04</a:t>
              </a:r>
              <a:endParaRPr lang="en-US" altLang="zh-CN" sz="4000" b="1" dirty="0">
                <a:solidFill>
                  <a:schemeClr val="bg1"/>
                </a:solidFill>
                <a:latin typeface="+mj-lt"/>
                <a:cs typeface="Impact" panose="020B080603090205020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018179" y="4199182"/>
            <a:ext cx="4079130" cy="707886"/>
            <a:chOff x="1442910" y="2645888"/>
            <a:chExt cx="4079130" cy="707886"/>
          </a:xfrm>
        </p:grpSpPr>
        <p:sp>
          <p:nvSpPr>
            <p:cNvPr id="21" name="文本框 17"/>
            <p:cNvSpPr txBox="1"/>
            <p:nvPr/>
          </p:nvSpPr>
          <p:spPr>
            <a:xfrm>
              <a:off x="2242631" y="2768998"/>
              <a:ext cx="327940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latin typeface="+mj-ea"/>
                </a:rPr>
                <a:t>FISCO BCOS</a:t>
              </a:r>
              <a:r>
                <a:rPr lang="zh-CN" altLang="en-US" sz="2400" b="1" dirty="0">
                  <a:solidFill>
                    <a:schemeClr val="bg1"/>
                  </a:solidFill>
                  <a:latin typeface="+mj-ea"/>
                </a:rPr>
                <a:t>安全方案</a:t>
              </a: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2" name="文本框 16"/>
            <p:cNvSpPr txBox="1"/>
            <p:nvPr/>
          </p:nvSpPr>
          <p:spPr>
            <a:xfrm>
              <a:off x="1442910" y="2645888"/>
              <a:ext cx="79972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chemeClr val="bg1"/>
                  </a:solidFill>
                  <a:latin typeface="+mj-lt"/>
                  <a:cs typeface="Impact" panose="020B0806030902050204" charset="0"/>
                </a:rPr>
                <a:t>05</a:t>
              </a:r>
              <a:endParaRPr lang="en-US" altLang="zh-CN" sz="4000" b="1" dirty="0">
                <a:solidFill>
                  <a:schemeClr val="bg1"/>
                </a:solidFill>
                <a:latin typeface="+mj-lt"/>
                <a:cs typeface="Impact" panose="020B080603090205020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048405" y="4783957"/>
            <a:ext cx="4079130" cy="707886"/>
            <a:chOff x="1442910" y="2645888"/>
            <a:chExt cx="4079130" cy="707886"/>
          </a:xfrm>
        </p:grpSpPr>
        <p:sp>
          <p:nvSpPr>
            <p:cNvPr id="24" name="文本框 17"/>
            <p:cNvSpPr txBox="1"/>
            <p:nvPr/>
          </p:nvSpPr>
          <p:spPr>
            <a:xfrm>
              <a:off x="2242631" y="2768998"/>
              <a:ext cx="327940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latin typeface="+mj-ea"/>
                </a:rPr>
                <a:t>FISCO BCOS</a:t>
              </a:r>
              <a:r>
                <a:rPr lang="zh-CN" altLang="en-US" sz="2400" b="1" dirty="0">
                  <a:solidFill>
                    <a:schemeClr val="bg1"/>
                  </a:solidFill>
                  <a:latin typeface="+mj-ea"/>
                </a:rPr>
                <a:t>社区工具</a:t>
              </a: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5" name="文本框 16"/>
            <p:cNvSpPr txBox="1"/>
            <p:nvPr/>
          </p:nvSpPr>
          <p:spPr>
            <a:xfrm>
              <a:off x="1442910" y="2645888"/>
              <a:ext cx="79972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chemeClr val="bg1"/>
                  </a:solidFill>
                  <a:latin typeface="+mj-lt"/>
                  <a:cs typeface="Impact" panose="020B0806030902050204" charset="0"/>
                </a:rPr>
                <a:t>06</a:t>
              </a:r>
              <a:endParaRPr lang="en-US" altLang="zh-CN" sz="4000" b="1" dirty="0">
                <a:solidFill>
                  <a:schemeClr val="bg1"/>
                </a:solidFill>
                <a:latin typeface="+mj-lt"/>
                <a:cs typeface="Impact" panose="020B0806030902050204" charset="0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399607" y="2765207"/>
            <a:ext cx="3464234" cy="1220104"/>
            <a:chOff x="2242632" y="2041909"/>
            <a:chExt cx="3464234" cy="1220104"/>
          </a:xfrm>
        </p:grpSpPr>
        <p:sp>
          <p:nvSpPr>
            <p:cNvPr id="6" name="文本框 5"/>
            <p:cNvSpPr txBox="1"/>
            <p:nvPr/>
          </p:nvSpPr>
          <p:spPr>
            <a:xfrm>
              <a:off x="2242632" y="2677238"/>
              <a:ext cx="3464234" cy="584775"/>
            </a:xfrm>
            <a:prstGeom prst="rect">
              <a:avLst/>
            </a:prstGeom>
            <a:noFill/>
          </p:spPr>
          <p:txBody>
            <a:bodyPr wrap="square" lIns="0" tIns="45720" rIns="91440" bIns="45720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latin typeface="+mj-ea"/>
                </a:rPr>
                <a:t>认识</a:t>
              </a:r>
              <a:r>
                <a:rPr lang="en-US" altLang="zh-CN" sz="3200" b="1" dirty="0">
                  <a:solidFill>
                    <a:schemeClr val="bg1"/>
                  </a:solidFill>
                  <a:latin typeface="+mj-ea"/>
                </a:rPr>
                <a:t>FISCO BCOS</a:t>
              </a:r>
              <a:endParaRPr lang="zh-CN" altLang="en-US" sz="32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242632" y="2041909"/>
              <a:ext cx="2422187" cy="707886"/>
            </a:xfrm>
            <a:prstGeom prst="rect">
              <a:avLst/>
            </a:prstGeom>
            <a:noFill/>
          </p:spPr>
          <p:txBody>
            <a:bodyPr wrap="square" lIns="0" tIns="45720" rIns="91440" bIns="45720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+mj-lt"/>
                  <a:cs typeface="Impact" panose="020B0806030902050204" charset="0"/>
                </a:rPr>
                <a:t>PART 01</a:t>
              </a: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ight Triangle 23"/>
          <p:cNvSpPr/>
          <p:nvPr/>
        </p:nvSpPr>
        <p:spPr>
          <a:xfrm rot="10800000">
            <a:off x="8688388" y="2292350"/>
            <a:ext cx="1847850" cy="2884488"/>
          </a:xfrm>
          <a:prstGeom prst="rtTriangle">
            <a:avLst/>
          </a:prstGeom>
          <a:solidFill>
            <a:schemeClr val="bg1">
              <a:lumMod val="95000"/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0" name="Rectangle 26"/>
          <p:cNvSpPr/>
          <p:nvPr/>
        </p:nvSpPr>
        <p:spPr>
          <a:xfrm>
            <a:off x="1382397" y="2292349"/>
            <a:ext cx="981525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是由国内企业主导研发、对外开源、安全可控的企业级金融区块链底层平台，由中国金融区块链联盟（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FISCO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）开发和维护，并于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年正式对外开源。开源六周年至今，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FISCO BCOS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开源社区在技术创新、应用产业以及开源生态均取得了非凡成绩。作为一个基于区块链技术的开源平台，其旨在为企业和组织提供安全、高效、可扩展的区块链解决方案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  <a:defRPr/>
            </a:pPr>
            <a:endParaRPr lang="en-US" altLang="zh-CN" sz="1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FISCO BCOS</a:t>
            </a:r>
            <a:r>
              <a:rPr lang="zh-CN" altLang="en-US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持续攻关核心关键技术，单链性能突破</a:t>
            </a:r>
            <a:r>
              <a:rPr lang="en-US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en-US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TPS</a:t>
            </a:r>
            <a:r>
              <a:rPr lang="zh-CN" altLang="en-US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。首创</a:t>
            </a:r>
            <a:r>
              <a:rPr lang="en-US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DMC</a:t>
            </a:r>
            <a:r>
              <a:rPr lang="zh-CN" altLang="en-US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算法大幅度提升性能、推出三种架构形态灵活适配业务需求；全链路国产化，采用国密算法与软硬件体系，支持国产</a:t>
            </a:r>
            <a:r>
              <a:rPr lang="en-US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OS</a:t>
            </a:r>
            <a:r>
              <a:rPr lang="zh-CN" altLang="en-US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，适配国产芯片和服务器，支持多语言多终端国密接入。拥有覆盖底层</a:t>
            </a:r>
            <a:r>
              <a:rPr lang="en-US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中间件</a:t>
            </a:r>
            <a:r>
              <a:rPr lang="en-US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应用组件的丰富周边组件。</a:t>
            </a:r>
            <a:endParaRPr lang="zh-CN" altLang="zh-CN" sz="1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27"/>
          <p:cNvSpPr txBox="1"/>
          <p:nvPr/>
        </p:nvSpPr>
        <p:spPr>
          <a:xfrm>
            <a:off x="1421422" y="1321785"/>
            <a:ext cx="550403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  <a:spcBef>
                <a:spcPts val="1200"/>
              </a:spcBef>
              <a:defRPr/>
            </a:pPr>
            <a:r>
              <a:rPr lang="en-US" altLang="zh-CN" sz="2400" b="1" kern="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FISCO BCOS</a:t>
            </a:r>
            <a:r>
              <a:rPr lang="zh-CN" altLang="en-US" sz="2400" b="1" kern="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（区块链开放平台</a:t>
            </a:r>
            <a:r>
              <a:rPr lang="zh-CN" altLang="en-US" sz="2400" b="1" kern="1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zh-CN" sz="2400" b="1" kern="1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15" name="Freeform 44"/>
          <p:cNvSpPr>
            <a:spLocks noEditPoints="1"/>
          </p:cNvSpPr>
          <p:nvPr/>
        </p:nvSpPr>
        <p:spPr bwMode="auto">
          <a:xfrm>
            <a:off x="872810" y="1321785"/>
            <a:ext cx="509588" cy="511175"/>
          </a:xfrm>
          <a:custGeom>
            <a:avLst/>
            <a:gdLst>
              <a:gd name="T0" fmla="*/ 2147483647 w 146"/>
              <a:gd name="T1" fmla="*/ 0 h 146"/>
              <a:gd name="T2" fmla="*/ 0 w 146"/>
              <a:gd name="T3" fmla="*/ 2147483647 h 146"/>
              <a:gd name="T4" fmla="*/ 2147483647 w 146"/>
              <a:gd name="T5" fmla="*/ 2147483647 h 146"/>
              <a:gd name="T6" fmla="*/ 2147483647 w 146"/>
              <a:gd name="T7" fmla="*/ 2147483647 h 146"/>
              <a:gd name="T8" fmla="*/ 2147483647 w 146"/>
              <a:gd name="T9" fmla="*/ 0 h 146"/>
              <a:gd name="T10" fmla="*/ 2147483647 w 146"/>
              <a:gd name="T11" fmla="*/ 2147483647 h 146"/>
              <a:gd name="T12" fmla="*/ 2147483647 w 146"/>
              <a:gd name="T13" fmla="*/ 2147483647 h 146"/>
              <a:gd name="T14" fmla="*/ 2147483647 w 146"/>
              <a:gd name="T15" fmla="*/ 2147483647 h 146"/>
              <a:gd name="T16" fmla="*/ 2147483647 w 146"/>
              <a:gd name="T17" fmla="*/ 2147483647 h 146"/>
              <a:gd name="T18" fmla="*/ 2147483647 w 146"/>
              <a:gd name="T19" fmla="*/ 2147483647 h 146"/>
              <a:gd name="T20" fmla="*/ 2147483647 w 146"/>
              <a:gd name="T21" fmla="*/ 2147483647 h 146"/>
              <a:gd name="T22" fmla="*/ 2147483647 w 146"/>
              <a:gd name="T23" fmla="*/ 2147483647 h 146"/>
              <a:gd name="T24" fmla="*/ 2147483647 w 146"/>
              <a:gd name="T25" fmla="*/ 2147483647 h 146"/>
              <a:gd name="T26" fmla="*/ 2147483647 w 146"/>
              <a:gd name="T27" fmla="*/ 2147483647 h 146"/>
              <a:gd name="T28" fmla="*/ 2147483647 w 146"/>
              <a:gd name="T29" fmla="*/ 2147483647 h 146"/>
              <a:gd name="T30" fmla="*/ 2147483647 w 146"/>
              <a:gd name="T31" fmla="*/ 2147483647 h 14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46"/>
              <a:gd name="T49" fmla="*/ 0 h 146"/>
              <a:gd name="T50" fmla="*/ 146 w 146"/>
              <a:gd name="T51" fmla="*/ 146 h 14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46" h="146">
                <a:moveTo>
                  <a:pt x="73" y="0"/>
                </a:moveTo>
                <a:cubicBezTo>
                  <a:pt x="33" y="0"/>
                  <a:pt x="0" y="33"/>
                  <a:pt x="0" y="73"/>
                </a:cubicBezTo>
                <a:cubicBezTo>
                  <a:pt x="0" y="113"/>
                  <a:pt x="33" y="146"/>
                  <a:pt x="73" y="146"/>
                </a:cubicBezTo>
                <a:cubicBezTo>
                  <a:pt x="113" y="146"/>
                  <a:pt x="146" y="113"/>
                  <a:pt x="146" y="73"/>
                </a:cubicBezTo>
                <a:cubicBezTo>
                  <a:pt x="146" y="33"/>
                  <a:pt x="113" y="0"/>
                  <a:pt x="73" y="0"/>
                </a:cubicBezTo>
                <a:close/>
                <a:moveTo>
                  <a:pt x="104" y="119"/>
                </a:moveTo>
                <a:cubicBezTo>
                  <a:pt x="73" y="100"/>
                  <a:pt x="73" y="100"/>
                  <a:pt x="73" y="100"/>
                </a:cubicBezTo>
                <a:cubicBezTo>
                  <a:pt x="42" y="119"/>
                  <a:pt x="42" y="119"/>
                  <a:pt x="42" y="119"/>
                </a:cubicBezTo>
                <a:cubicBezTo>
                  <a:pt x="50" y="83"/>
                  <a:pt x="50" y="83"/>
                  <a:pt x="50" y="83"/>
                </a:cubicBezTo>
                <a:cubicBezTo>
                  <a:pt x="22" y="59"/>
                  <a:pt x="22" y="59"/>
                  <a:pt x="22" y="59"/>
                </a:cubicBezTo>
                <a:cubicBezTo>
                  <a:pt x="59" y="56"/>
                  <a:pt x="59" y="56"/>
                  <a:pt x="59" y="56"/>
                </a:cubicBezTo>
                <a:cubicBezTo>
                  <a:pt x="73" y="22"/>
                  <a:pt x="73" y="22"/>
                  <a:pt x="73" y="22"/>
                </a:cubicBezTo>
                <a:cubicBezTo>
                  <a:pt x="87" y="56"/>
                  <a:pt x="87" y="56"/>
                  <a:pt x="87" y="56"/>
                </a:cubicBezTo>
                <a:cubicBezTo>
                  <a:pt x="124" y="59"/>
                  <a:pt x="124" y="59"/>
                  <a:pt x="124" y="59"/>
                </a:cubicBezTo>
                <a:cubicBezTo>
                  <a:pt x="96" y="83"/>
                  <a:pt x="96" y="83"/>
                  <a:pt x="96" y="83"/>
                </a:cubicBezTo>
                <a:lnTo>
                  <a:pt x="104" y="1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95300" y="304259"/>
            <a:ext cx="11239501" cy="715714"/>
            <a:chOff x="495300" y="424579"/>
            <a:chExt cx="11239501" cy="715714"/>
          </a:xfrm>
        </p:grpSpPr>
        <p:sp>
          <p:nvSpPr>
            <p:cNvPr id="24" name="Título 2"/>
            <p:cNvSpPr txBox="1"/>
            <p:nvPr/>
          </p:nvSpPr>
          <p:spPr>
            <a:xfrm>
              <a:off x="495300" y="424579"/>
              <a:ext cx="11239501" cy="681191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lvl="0">
                <a:defRPr/>
              </a:pPr>
              <a:r>
                <a:rPr lang="zh-CN" altLang="en-US" sz="4000" b="1" dirty="0">
                  <a:solidFill>
                    <a:schemeClr val="bg1"/>
                  </a:solidFill>
                  <a:latin typeface="+mj-ea"/>
                </a:rPr>
                <a:t>认识</a:t>
              </a:r>
              <a:r>
                <a:rPr lang="en-US" altLang="zh-CN" sz="4000" b="1" dirty="0">
                  <a:solidFill>
                    <a:schemeClr val="bg1"/>
                  </a:solidFill>
                  <a:latin typeface="+mj-ea"/>
                </a:rPr>
                <a:t>FISCO BCOS</a:t>
              </a:r>
              <a:endParaRPr lang="zh-CN" altLang="en-US" sz="40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cxnSp>
          <p:nvCxnSpPr>
            <p:cNvPr id="26" name="Conector recto 178"/>
            <p:cNvCxnSpPr/>
            <p:nvPr/>
          </p:nvCxnSpPr>
          <p:spPr>
            <a:xfrm>
              <a:off x="500963" y="1140293"/>
              <a:ext cx="674473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399607" y="2765207"/>
            <a:ext cx="4693114" cy="1220104"/>
            <a:chOff x="2242632" y="2041909"/>
            <a:chExt cx="4693114" cy="1220104"/>
          </a:xfrm>
        </p:grpSpPr>
        <p:sp>
          <p:nvSpPr>
            <p:cNvPr id="6" name="文本框 5"/>
            <p:cNvSpPr txBox="1"/>
            <p:nvPr/>
          </p:nvSpPr>
          <p:spPr>
            <a:xfrm>
              <a:off x="2242632" y="2677238"/>
              <a:ext cx="4693114" cy="584775"/>
            </a:xfrm>
            <a:prstGeom prst="rect">
              <a:avLst/>
            </a:prstGeom>
            <a:noFill/>
          </p:spPr>
          <p:txBody>
            <a:bodyPr wrap="square" lIns="0" tIns="45720" rIns="91440" bIns="45720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/>
              </a:pPr>
              <a:r>
                <a:rPr lang="en-US" altLang="zh-CN" sz="3200" b="1" dirty="0">
                  <a:solidFill>
                    <a:schemeClr val="bg1"/>
                  </a:solidFill>
                  <a:latin typeface="+mj-ea"/>
                </a:rPr>
                <a:t>FISCO BCOS</a:t>
              </a:r>
              <a:r>
                <a:rPr lang="zh-CN" altLang="en-US" sz="3200" b="1" dirty="0">
                  <a:solidFill>
                    <a:schemeClr val="bg1"/>
                  </a:solidFill>
                  <a:latin typeface="+mj-ea"/>
                </a:rPr>
                <a:t>架构模型</a:t>
              </a:r>
              <a:endParaRPr lang="zh-CN" altLang="en-US" sz="32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242632" y="2041909"/>
              <a:ext cx="2422187" cy="707886"/>
            </a:xfrm>
            <a:prstGeom prst="rect">
              <a:avLst/>
            </a:prstGeom>
            <a:noFill/>
          </p:spPr>
          <p:txBody>
            <a:bodyPr wrap="square" lIns="0" tIns="45720" rIns="91440" bIns="45720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+mj-lt"/>
                  <a:cs typeface="Impact" panose="020B0806030902050204" charset="0"/>
                </a:rPr>
                <a:t>PART </a:t>
              </a:r>
              <a:r>
                <a:rPr lang="en-US" altLang="zh-CN" sz="4000" b="1" dirty="0" smtClean="0">
                  <a:solidFill>
                    <a:schemeClr val="bg1"/>
                  </a:solidFill>
                  <a:latin typeface="+mj-lt"/>
                  <a:cs typeface="Impact" panose="020B0806030902050204" charset="0"/>
                </a:rPr>
                <a:t>02</a:t>
              </a:r>
              <a:endParaRPr lang="en-US" altLang="zh-CN" sz="4000" b="1" dirty="0">
                <a:solidFill>
                  <a:schemeClr val="bg1"/>
                </a:solidFill>
                <a:latin typeface="+mj-lt"/>
                <a:cs typeface="Impact" panose="020B080603090205020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899380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495300" y="304259"/>
            <a:ext cx="11239501" cy="715714"/>
            <a:chOff x="495300" y="424579"/>
            <a:chExt cx="11239501" cy="715714"/>
          </a:xfrm>
        </p:grpSpPr>
        <p:sp>
          <p:nvSpPr>
            <p:cNvPr id="42" name="Título 2"/>
            <p:cNvSpPr txBox="1"/>
            <p:nvPr/>
          </p:nvSpPr>
          <p:spPr>
            <a:xfrm>
              <a:off x="495300" y="424579"/>
              <a:ext cx="11239501" cy="681191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lvl="0">
                <a:defRPr/>
              </a:pPr>
              <a:r>
                <a:rPr lang="en-US" altLang="zh-CN" sz="4000" b="1" dirty="0">
                  <a:solidFill>
                    <a:schemeClr val="bg1"/>
                  </a:solidFill>
                  <a:latin typeface="+mj-ea"/>
                </a:rPr>
                <a:t>FISCO BCOS</a:t>
              </a:r>
              <a:r>
                <a:rPr lang="zh-CN" altLang="en-US" sz="4000" b="1" dirty="0">
                  <a:solidFill>
                    <a:schemeClr val="bg1"/>
                  </a:solidFill>
                  <a:latin typeface="+mj-ea"/>
                </a:rPr>
                <a:t>架构模型</a:t>
              </a:r>
              <a:endParaRPr lang="zh-CN" altLang="en-US" sz="4000" b="1" dirty="0">
                <a:solidFill>
                  <a:schemeClr val="bg1"/>
                </a:solidFill>
                <a:latin typeface="+mj-ea"/>
              </a:endParaRPr>
            </a:p>
          </p:txBody>
        </p:sp>
        <p:cxnSp>
          <p:nvCxnSpPr>
            <p:cNvPr id="43" name="Conector recto 178"/>
            <p:cNvCxnSpPr/>
            <p:nvPr/>
          </p:nvCxnSpPr>
          <p:spPr>
            <a:xfrm>
              <a:off x="500963" y="1140293"/>
              <a:ext cx="674473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Rectangle 2">
            <a:extLst>
              <a:ext uri="{FF2B5EF4-FFF2-40B4-BE49-F238E27FC236}">
                <a16:creationId xmlns="" xmlns:a16="http://schemas.microsoft.com/office/drawing/2014/main" id="{CBFEE63F-D122-8EE3-4A65-D97840DF3B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5210" y="1624262"/>
            <a:ext cx="1679517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7" name="图片 6" descr="第一幅2"/>
          <p:cNvPicPr/>
          <p:nvPr/>
        </p:nvPicPr>
        <p:blipFill>
          <a:blip r:embed="rId3"/>
          <a:stretch>
            <a:fillRect/>
          </a:stretch>
        </p:blipFill>
        <p:spPr>
          <a:xfrm>
            <a:off x="2443396" y="2023671"/>
            <a:ext cx="8169639" cy="40473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8199" y="1301096"/>
            <a:ext cx="102245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solidFill>
                  <a:schemeClr val="bg1"/>
                </a:solidFill>
              </a:rPr>
              <a:t>按照自底向上的顺序，</a:t>
            </a:r>
            <a:r>
              <a:rPr lang="en-US" altLang="zh-CN" dirty="0">
                <a:solidFill>
                  <a:schemeClr val="bg1"/>
                </a:solidFill>
              </a:rPr>
              <a:t>FISCO BCOS </a:t>
            </a:r>
            <a:r>
              <a:rPr lang="zh-CN" altLang="zh-CN" dirty="0">
                <a:solidFill>
                  <a:schemeClr val="bg1"/>
                </a:solidFill>
              </a:rPr>
              <a:t>整体上可以划分为基础层、核心层、管理层、接口层</a:t>
            </a:r>
            <a:r>
              <a:rPr lang="en-US" altLang="zh-CN" dirty="0">
                <a:solidFill>
                  <a:schemeClr val="bg1"/>
                </a:solidFill>
              </a:rPr>
              <a:t> 4</a:t>
            </a:r>
            <a:r>
              <a:rPr lang="zh-CN" altLang="zh-CN" dirty="0">
                <a:solidFill>
                  <a:schemeClr val="bg1"/>
                </a:solidFill>
              </a:rPr>
              <a:t>个层次。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482846"/>
      </p:ext>
    </p:extLst>
  </p:cSld>
  <p:clrMapOvr>
    <a:masterClrMapping/>
  </p:clrMapOvr>
  <p:transition spd="slow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495300" y="304259"/>
            <a:ext cx="11239501" cy="715714"/>
            <a:chOff x="495300" y="424579"/>
            <a:chExt cx="11239501" cy="715714"/>
          </a:xfrm>
        </p:grpSpPr>
        <p:sp>
          <p:nvSpPr>
            <p:cNvPr id="42" name="Título 2"/>
            <p:cNvSpPr txBox="1"/>
            <p:nvPr/>
          </p:nvSpPr>
          <p:spPr>
            <a:xfrm>
              <a:off x="495300" y="424579"/>
              <a:ext cx="11239501" cy="681191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lvl="0">
                <a:defRPr/>
              </a:pPr>
              <a:r>
                <a:rPr lang="en-US" altLang="zh-CN" sz="4000" b="1" dirty="0">
                  <a:solidFill>
                    <a:schemeClr val="bg1"/>
                  </a:solidFill>
                  <a:latin typeface="+mj-ea"/>
                </a:rPr>
                <a:t>FISCO BCOS</a:t>
              </a:r>
              <a:r>
                <a:rPr lang="zh-CN" altLang="en-US" sz="4000" b="1" dirty="0">
                  <a:solidFill>
                    <a:schemeClr val="bg1"/>
                  </a:solidFill>
                  <a:latin typeface="+mj-ea"/>
                </a:rPr>
                <a:t>架构模型</a:t>
              </a:r>
              <a:endParaRPr lang="zh-CN" altLang="en-US" sz="4000" b="1" dirty="0">
                <a:solidFill>
                  <a:schemeClr val="bg1"/>
                </a:solidFill>
                <a:latin typeface="+mj-ea"/>
              </a:endParaRPr>
            </a:p>
          </p:txBody>
        </p:sp>
        <p:cxnSp>
          <p:nvCxnSpPr>
            <p:cNvPr id="43" name="Conector recto 178"/>
            <p:cNvCxnSpPr/>
            <p:nvPr/>
          </p:nvCxnSpPr>
          <p:spPr>
            <a:xfrm>
              <a:off x="500963" y="1140293"/>
              <a:ext cx="674473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Rectangle 2">
            <a:extLst>
              <a:ext uri="{FF2B5EF4-FFF2-40B4-BE49-F238E27FC236}">
                <a16:creationId xmlns="" xmlns:a16="http://schemas.microsoft.com/office/drawing/2014/main" id="{CBFEE63F-D122-8EE3-4A65-D97840DF3B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5210" y="1624262"/>
            <a:ext cx="1679517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89154" y="1654857"/>
            <a:ext cx="10445647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u"/>
            </a:pPr>
            <a:r>
              <a:rPr lang="zh-CN" altLang="zh-CN" sz="2000" b="1" dirty="0">
                <a:solidFill>
                  <a:schemeClr val="bg1"/>
                </a:solidFill>
              </a:rPr>
              <a:t>基础层</a:t>
            </a:r>
            <a:r>
              <a:rPr lang="zh-CN" altLang="zh-CN" sz="2000" dirty="0">
                <a:solidFill>
                  <a:schemeClr val="bg1"/>
                </a:solidFill>
              </a:rPr>
              <a:t>负责提供区块链的基础数据结构和算法库，如密码学算法库及隐私算法库</a:t>
            </a:r>
            <a:r>
              <a:rPr lang="zh-CN" altLang="zh-CN" sz="2000" dirty="0" smtClean="0">
                <a:solidFill>
                  <a:schemeClr val="bg1"/>
                </a:solidFill>
              </a:rPr>
              <a:t>等</a:t>
            </a:r>
            <a:endParaRPr lang="en-US" altLang="zh-CN" sz="2000" dirty="0">
              <a:solidFill>
                <a:schemeClr val="bg1"/>
              </a:solidFill>
            </a:endParaRPr>
          </a:p>
          <a:p>
            <a:pPr marL="342900" indent="-342900">
              <a:buFont typeface="Wingdings" pitchFamily="2" charset="2"/>
              <a:buChar char="u"/>
            </a:pPr>
            <a:endParaRPr lang="en-US" altLang="zh-CN" sz="2000" dirty="0" smtClean="0">
              <a:solidFill>
                <a:schemeClr val="bg1"/>
              </a:solidFill>
            </a:endParaRPr>
          </a:p>
          <a:p>
            <a:pPr marL="342900" indent="-342900">
              <a:buFont typeface="Wingdings" pitchFamily="2" charset="2"/>
              <a:buChar char="u"/>
            </a:pPr>
            <a:endParaRPr lang="en-US" altLang="zh-CN" sz="2000" dirty="0" smtClean="0">
              <a:solidFill>
                <a:schemeClr val="bg1"/>
              </a:solidFill>
            </a:endParaRPr>
          </a:p>
          <a:p>
            <a:pPr marL="342900" indent="-342900">
              <a:buFont typeface="Wingdings" pitchFamily="2" charset="2"/>
              <a:buChar char="u"/>
            </a:pPr>
            <a:r>
              <a:rPr lang="zh-CN" altLang="zh-CN" sz="2000" b="1" dirty="0" smtClean="0">
                <a:solidFill>
                  <a:schemeClr val="bg1"/>
                </a:solidFill>
              </a:rPr>
              <a:t>核心</a:t>
            </a:r>
            <a:r>
              <a:rPr lang="zh-CN" altLang="zh-CN" sz="2000" b="1" dirty="0">
                <a:solidFill>
                  <a:schemeClr val="bg1"/>
                </a:solidFill>
              </a:rPr>
              <a:t>层</a:t>
            </a:r>
            <a:r>
              <a:rPr lang="zh-CN" altLang="zh-CN" sz="2000" dirty="0">
                <a:solidFill>
                  <a:schemeClr val="bg1"/>
                </a:solidFill>
              </a:rPr>
              <a:t>实现区块链的核心逻辑，按照功能分为两大部分，其中链核心层实现区块链的链式数据结构、交易执行引擎和存储驱动，互联核心层实现区块链的基础</a:t>
            </a:r>
            <a:r>
              <a:rPr lang="en-US" altLang="zh-CN" sz="2000" dirty="0">
                <a:solidFill>
                  <a:schemeClr val="bg1"/>
                </a:solidFill>
              </a:rPr>
              <a:t> P2P </a:t>
            </a:r>
            <a:r>
              <a:rPr lang="zh-CN" altLang="zh-CN" sz="2000" dirty="0">
                <a:solidFill>
                  <a:schemeClr val="bg1"/>
                </a:solidFill>
              </a:rPr>
              <a:t>网络通信、共识机制和区块同步</a:t>
            </a:r>
            <a:r>
              <a:rPr lang="zh-CN" altLang="zh-CN" sz="2000" dirty="0" smtClean="0">
                <a:solidFill>
                  <a:schemeClr val="bg1"/>
                </a:solidFill>
              </a:rPr>
              <a:t>机制</a:t>
            </a:r>
            <a:endParaRPr lang="en-US" altLang="zh-CN" sz="2000" dirty="0" smtClean="0">
              <a:solidFill>
                <a:schemeClr val="bg1"/>
              </a:solidFill>
            </a:endParaRPr>
          </a:p>
          <a:p>
            <a:pPr marL="342900" indent="-342900">
              <a:buFont typeface="Wingdings" pitchFamily="2" charset="2"/>
              <a:buChar char="u"/>
            </a:pPr>
            <a:endParaRPr lang="en-US" altLang="zh-CN" sz="2000" dirty="0" smtClean="0">
              <a:solidFill>
                <a:schemeClr val="bg1"/>
              </a:solidFill>
            </a:endParaRPr>
          </a:p>
          <a:p>
            <a:pPr marL="342900" indent="-342900">
              <a:buFont typeface="Wingdings" pitchFamily="2" charset="2"/>
              <a:buChar char="u"/>
            </a:pPr>
            <a:endParaRPr lang="en-US" altLang="zh-CN" sz="2000" dirty="0">
              <a:solidFill>
                <a:schemeClr val="bg1"/>
              </a:solidFill>
            </a:endParaRPr>
          </a:p>
          <a:p>
            <a:pPr marL="342900" indent="-342900">
              <a:buFont typeface="Wingdings" pitchFamily="2" charset="2"/>
              <a:buChar char="u"/>
            </a:pPr>
            <a:r>
              <a:rPr lang="zh-CN" altLang="zh-CN" sz="2000" b="1" dirty="0" smtClean="0">
                <a:solidFill>
                  <a:schemeClr val="bg1"/>
                </a:solidFill>
              </a:rPr>
              <a:t>管理</a:t>
            </a:r>
            <a:r>
              <a:rPr lang="zh-CN" altLang="zh-CN" sz="2000" b="1" dirty="0">
                <a:solidFill>
                  <a:schemeClr val="bg1"/>
                </a:solidFill>
              </a:rPr>
              <a:t>层</a:t>
            </a:r>
            <a:r>
              <a:rPr lang="zh-CN" altLang="zh-CN" sz="2000" dirty="0">
                <a:solidFill>
                  <a:schemeClr val="bg1"/>
                </a:solidFill>
              </a:rPr>
              <a:t>提供区块链管理功能，包括参数配置、账本管理、链上信使协议</a:t>
            </a:r>
            <a:r>
              <a:rPr lang="en-US" altLang="zh-CN" sz="2000" dirty="0">
                <a:solidFill>
                  <a:schemeClr val="bg1"/>
                </a:solidFill>
              </a:rPr>
              <a:t>( AMOP) </a:t>
            </a:r>
            <a:r>
              <a:rPr lang="zh-CN" altLang="zh-CN" sz="2000" dirty="0" smtClean="0">
                <a:solidFill>
                  <a:schemeClr val="bg1"/>
                </a:solidFill>
              </a:rPr>
              <a:t>等</a:t>
            </a:r>
            <a:endParaRPr lang="en-US" altLang="zh-CN" sz="2000" dirty="0" smtClean="0">
              <a:solidFill>
                <a:schemeClr val="bg1"/>
              </a:solidFill>
            </a:endParaRPr>
          </a:p>
          <a:p>
            <a:pPr marL="342900" indent="-342900">
              <a:buFont typeface="Wingdings" pitchFamily="2" charset="2"/>
              <a:buChar char="u"/>
            </a:pPr>
            <a:endParaRPr lang="en-US" altLang="zh-CN" sz="2000" dirty="0" smtClean="0">
              <a:solidFill>
                <a:schemeClr val="bg1"/>
              </a:solidFill>
            </a:endParaRPr>
          </a:p>
          <a:p>
            <a:pPr marL="342900" indent="-342900">
              <a:buFont typeface="Wingdings" pitchFamily="2" charset="2"/>
              <a:buChar char="u"/>
            </a:pPr>
            <a:endParaRPr lang="en-US" altLang="zh-CN" sz="2000" dirty="0">
              <a:solidFill>
                <a:schemeClr val="bg1"/>
              </a:solidFill>
            </a:endParaRPr>
          </a:p>
          <a:p>
            <a:pPr marL="342900" indent="-342900">
              <a:buFont typeface="Wingdings" pitchFamily="2" charset="2"/>
              <a:buChar char="u"/>
            </a:pPr>
            <a:r>
              <a:rPr lang="zh-CN" altLang="zh-CN" sz="2000" b="1" dirty="0" smtClean="0">
                <a:solidFill>
                  <a:schemeClr val="bg1"/>
                </a:solidFill>
              </a:rPr>
              <a:t>接口</a:t>
            </a:r>
            <a:r>
              <a:rPr lang="zh-CN" altLang="zh-CN" sz="2000" b="1" dirty="0">
                <a:solidFill>
                  <a:schemeClr val="bg1"/>
                </a:solidFill>
              </a:rPr>
              <a:t>层</a:t>
            </a:r>
            <a:r>
              <a:rPr lang="zh-CN" altLang="zh-CN" sz="2000" dirty="0">
                <a:solidFill>
                  <a:schemeClr val="bg1"/>
                </a:solidFill>
              </a:rPr>
              <a:t>面向区块链用户，提供多种协议的</a:t>
            </a:r>
            <a:r>
              <a:rPr lang="en-US" altLang="zh-CN" sz="2000" dirty="0">
                <a:solidFill>
                  <a:schemeClr val="bg1"/>
                </a:solidFill>
              </a:rPr>
              <a:t> RPC </a:t>
            </a:r>
            <a:r>
              <a:rPr lang="zh-CN" altLang="zh-CN" sz="2000" dirty="0">
                <a:solidFill>
                  <a:schemeClr val="bg1"/>
                </a:solidFill>
              </a:rPr>
              <a:t>接口、</a:t>
            </a:r>
            <a:r>
              <a:rPr lang="en-US" altLang="zh-CN" sz="2000" dirty="0">
                <a:solidFill>
                  <a:schemeClr val="bg1"/>
                </a:solidFill>
              </a:rPr>
              <a:t>SDK </a:t>
            </a:r>
            <a:r>
              <a:rPr lang="zh-CN" altLang="zh-CN" sz="2000" dirty="0">
                <a:solidFill>
                  <a:schemeClr val="bg1"/>
                </a:solidFill>
              </a:rPr>
              <a:t>和交互式控制台，允许用户基于区块链编程以及自定义发起和执行</a:t>
            </a:r>
            <a:r>
              <a:rPr lang="zh-CN" altLang="zh-CN" sz="2000" dirty="0" smtClean="0">
                <a:solidFill>
                  <a:schemeClr val="bg1"/>
                </a:solidFill>
              </a:rPr>
              <a:t>合约</a:t>
            </a:r>
            <a:endParaRPr lang="zh-CN" altLang="zh-CN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452921"/>
      </p:ext>
    </p:extLst>
  </p:cSld>
  <p:clrMapOvr>
    <a:masterClrMapping/>
  </p:clrMapOvr>
  <p:transition spd="slow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399607" y="2765207"/>
            <a:ext cx="4693114" cy="1220104"/>
            <a:chOff x="2242632" y="2041909"/>
            <a:chExt cx="4693114" cy="1220104"/>
          </a:xfrm>
        </p:grpSpPr>
        <p:sp>
          <p:nvSpPr>
            <p:cNvPr id="6" name="文本框 5"/>
            <p:cNvSpPr txBox="1"/>
            <p:nvPr/>
          </p:nvSpPr>
          <p:spPr>
            <a:xfrm>
              <a:off x="2242632" y="2677238"/>
              <a:ext cx="4693114" cy="584775"/>
            </a:xfrm>
            <a:prstGeom prst="rect">
              <a:avLst/>
            </a:prstGeom>
            <a:noFill/>
          </p:spPr>
          <p:txBody>
            <a:bodyPr wrap="square" lIns="0" tIns="45720" rIns="91440" bIns="45720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/>
              </a:pPr>
              <a:r>
                <a:rPr lang="en-US" altLang="zh-CN" sz="3200" b="1" dirty="0">
                  <a:solidFill>
                    <a:schemeClr val="bg1"/>
                  </a:solidFill>
                  <a:latin typeface="+mj-ea"/>
                </a:rPr>
                <a:t>FISCO BCOS</a:t>
              </a:r>
              <a:r>
                <a:rPr lang="zh-CN" altLang="en-US" sz="3200" b="1" dirty="0">
                  <a:solidFill>
                    <a:schemeClr val="bg1"/>
                  </a:solidFill>
                  <a:latin typeface="+mj-ea"/>
                </a:rPr>
                <a:t>关键特性</a:t>
              </a:r>
              <a:endParaRPr lang="zh-CN" altLang="en-US" sz="32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242632" y="2041909"/>
              <a:ext cx="2422187" cy="707886"/>
            </a:xfrm>
            <a:prstGeom prst="rect">
              <a:avLst/>
            </a:prstGeom>
            <a:noFill/>
          </p:spPr>
          <p:txBody>
            <a:bodyPr wrap="square" lIns="0" tIns="45720" rIns="91440" bIns="45720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+mj-lt"/>
                  <a:cs typeface="Impact" panose="020B0806030902050204" charset="0"/>
                </a:rPr>
                <a:t>PART </a:t>
              </a:r>
              <a:r>
                <a:rPr lang="en-US" altLang="zh-CN" sz="4000" b="1" dirty="0" smtClean="0">
                  <a:solidFill>
                    <a:schemeClr val="bg1"/>
                  </a:solidFill>
                  <a:latin typeface="+mj-lt"/>
                  <a:cs typeface="Impact" panose="020B0806030902050204" charset="0"/>
                </a:rPr>
                <a:t>03</a:t>
              </a:r>
              <a:endParaRPr lang="en-US" altLang="zh-CN" sz="4000" b="1" dirty="0">
                <a:solidFill>
                  <a:schemeClr val="bg1"/>
                </a:solidFill>
                <a:latin typeface="+mj-lt"/>
                <a:cs typeface="Impact" panose="020B080603090205020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327666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495300" y="304259"/>
            <a:ext cx="11239501" cy="715714"/>
            <a:chOff x="495300" y="424579"/>
            <a:chExt cx="11239501" cy="715714"/>
          </a:xfrm>
        </p:grpSpPr>
        <p:sp>
          <p:nvSpPr>
            <p:cNvPr id="42" name="Título 2"/>
            <p:cNvSpPr txBox="1"/>
            <p:nvPr/>
          </p:nvSpPr>
          <p:spPr>
            <a:xfrm>
              <a:off x="495300" y="424579"/>
              <a:ext cx="11239501" cy="681191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lvl="0">
                <a:defRPr/>
              </a:pPr>
              <a:r>
                <a:rPr lang="en-US" altLang="zh-CN" sz="4000" b="1" dirty="0">
                  <a:solidFill>
                    <a:schemeClr val="bg1"/>
                  </a:solidFill>
                  <a:latin typeface="+mj-ea"/>
                </a:rPr>
                <a:t>FISCO BCOS</a:t>
              </a:r>
              <a:r>
                <a:rPr lang="zh-CN" altLang="en-US" sz="4000" b="1" dirty="0">
                  <a:solidFill>
                    <a:schemeClr val="bg1"/>
                  </a:solidFill>
                  <a:latin typeface="+mj-ea"/>
                </a:rPr>
                <a:t>关键特性</a:t>
              </a:r>
              <a:endParaRPr lang="zh-CN" altLang="en-US" sz="4000" b="1" dirty="0">
                <a:solidFill>
                  <a:schemeClr val="bg1"/>
                </a:solidFill>
                <a:latin typeface="+mj-ea"/>
              </a:endParaRPr>
            </a:p>
          </p:txBody>
        </p:sp>
        <p:cxnSp>
          <p:nvCxnSpPr>
            <p:cNvPr id="43" name="Conector recto 178"/>
            <p:cNvCxnSpPr/>
            <p:nvPr/>
          </p:nvCxnSpPr>
          <p:spPr>
            <a:xfrm>
              <a:off x="500963" y="1140293"/>
              <a:ext cx="674473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Rectangle 2">
            <a:extLst>
              <a:ext uri="{FF2B5EF4-FFF2-40B4-BE49-F238E27FC236}">
                <a16:creationId xmlns="" xmlns:a16="http://schemas.microsoft.com/office/drawing/2014/main" id="{CBFEE63F-D122-8EE3-4A65-D97840DF3B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5210" y="1624262"/>
            <a:ext cx="1679517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75436" y="1219527"/>
            <a:ext cx="1055936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FISCO BCOS</a:t>
            </a:r>
            <a:r>
              <a:rPr lang="zh-CN" altLang="zh-CN" dirty="0">
                <a:solidFill>
                  <a:schemeClr val="bg1"/>
                </a:solidFill>
              </a:rPr>
              <a:t>作为一个开源的联盟链平台，具有以下关键特性</a:t>
            </a:r>
            <a:r>
              <a:rPr lang="zh-CN" altLang="zh-CN" dirty="0" smtClean="0">
                <a:solidFill>
                  <a:schemeClr val="bg1"/>
                </a:solidFill>
              </a:rPr>
              <a:t>：</a:t>
            </a:r>
            <a:endParaRPr lang="en-US" altLang="zh-CN" dirty="0" smtClean="0">
              <a:solidFill>
                <a:schemeClr val="bg1"/>
              </a:solidFill>
            </a:endParaRPr>
          </a:p>
          <a:p>
            <a:endParaRPr lang="zh-CN" altLang="zh-CN" dirty="0">
              <a:solidFill>
                <a:schemeClr val="bg1"/>
              </a:solidFill>
            </a:endParaRPr>
          </a:p>
          <a:p>
            <a:r>
              <a:rPr lang="en-US" altLang="zh-CN" dirty="0">
                <a:solidFill>
                  <a:schemeClr val="bg1"/>
                </a:solidFill>
              </a:rPr>
              <a:t>1.</a:t>
            </a:r>
            <a:r>
              <a:rPr lang="zh-CN" altLang="zh-CN" dirty="0">
                <a:solidFill>
                  <a:schemeClr val="bg1"/>
                </a:solidFill>
              </a:rPr>
              <a:t>高性能和可扩展性</a:t>
            </a:r>
          </a:p>
          <a:p>
            <a:r>
              <a:rPr lang="en-US" altLang="zh-CN" dirty="0">
                <a:solidFill>
                  <a:schemeClr val="bg1"/>
                </a:solidFill>
              </a:rPr>
              <a:t>FISCO BCOS</a:t>
            </a:r>
            <a:r>
              <a:rPr lang="zh-CN" altLang="zh-CN" dirty="0">
                <a:solidFill>
                  <a:schemeClr val="bg1"/>
                </a:solidFill>
              </a:rPr>
              <a:t>采用异步</a:t>
            </a:r>
            <a:r>
              <a:rPr lang="en-US" altLang="zh-CN" dirty="0">
                <a:solidFill>
                  <a:schemeClr val="bg1"/>
                </a:solidFill>
              </a:rPr>
              <a:t>BFT</a:t>
            </a:r>
            <a:r>
              <a:rPr lang="zh-CN" altLang="zh-CN" dirty="0">
                <a:solidFill>
                  <a:schemeClr val="bg1"/>
                </a:solidFill>
              </a:rPr>
              <a:t>共识算法，实现了快速交易确认和高吞吐量。同时，平台还支持水平扩展，可以根据业务需求增加节点数量来提升系统性能</a:t>
            </a:r>
            <a:r>
              <a:rPr lang="zh-CN" altLang="zh-CN" dirty="0" smtClean="0">
                <a:solidFill>
                  <a:schemeClr val="bg1"/>
                </a:solidFill>
              </a:rPr>
              <a:t>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endParaRPr lang="en-US" altLang="zh-CN" dirty="0" smtClean="0">
              <a:solidFill>
                <a:schemeClr val="bg1"/>
              </a:solidFill>
            </a:endParaRPr>
          </a:p>
          <a:p>
            <a:r>
              <a:rPr lang="en-US" altLang="zh-CN" dirty="0">
                <a:solidFill>
                  <a:schemeClr val="bg1"/>
                </a:solidFill>
              </a:rPr>
              <a:t>2.</a:t>
            </a:r>
            <a:r>
              <a:rPr lang="zh-CN" altLang="zh-CN" dirty="0">
                <a:solidFill>
                  <a:schemeClr val="bg1"/>
                </a:solidFill>
              </a:rPr>
              <a:t>隐私保护</a:t>
            </a:r>
          </a:p>
          <a:p>
            <a:r>
              <a:rPr lang="en-US" altLang="zh-CN" dirty="0">
                <a:solidFill>
                  <a:schemeClr val="bg1"/>
                </a:solidFill>
              </a:rPr>
              <a:t> FISCO BCOS</a:t>
            </a:r>
            <a:r>
              <a:rPr lang="zh-CN" altLang="zh-CN" dirty="0">
                <a:solidFill>
                  <a:schemeClr val="bg1"/>
                </a:solidFill>
              </a:rPr>
              <a:t>注重隐私保护，支持多种隐私保护技术，如智能合约、多方机密计算和零知识证明等。这些技术可以在保证数据安全性的前提下，允许参与方进行必要的数据共享和验证</a:t>
            </a:r>
            <a:r>
              <a:rPr lang="zh-CN" altLang="zh-CN" dirty="0" smtClean="0">
                <a:solidFill>
                  <a:schemeClr val="bg1"/>
                </a:solidFill>
              </a:rPr>
              <a:t>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endParaRPr lang="zh-CN" altLang="zh-CN" dirty="0">
              <a:solidFill>
                <a:schemeClr val="bg1"/>
              </a:solidFill>
            </a:endParaRPr>
          </a:p>
          <a:p>
            <a:r>
              <a:rPr lang="en-US" altLang="zh-CN" dirty="0">
                <a:solidFill>
                  <a:schemeClr val="bg1"/>
                </a:solidFill>
              </a:rPr>
              <a:t>3.</a:t>
            </a:r>
            <a:r>
              <a:rPr lang="zh-CN" altLang="zh-CN" dirty="0">
                <a:solidFill>
                  <a:schemeClr val="bg1"/>
                </a:solidFill>
              </a:rPr>
              <a:t>灵活性</a:t>
            </a:r>
          </a:p>
          <a:p>
            <a:r>
              <a:rPr lang="en-US" altLang="zh-CN" dirty="0">
                <a:solidFill>
                  <a:schemeClr val="bg1"/>
                </a:solidFill>
              </a:rPr>
              <a:t>FISCO BCOS</a:t>
            </a:r>
            <a:r>
              <a:rPr lang="zh-CN" altLang="zh-CN" dirty="0">
                <a:solidFill>
                  <a:schemeClr val="bg1"/>
                </a:solidFill>
              </a:rPr>
              <a:t>提供了灵活的共识机制，用户可以根据具体业务场景选择适合的共识算法，如异步</a:t>
            </a:r>
            <a:r>
              <a:rPr lang="en-US" altLang="zh-CN" dirty="0">
                <a:solidFill>
                  <a:schemeClr val="bg1"/>
                </a:solidFill>
              </a:rPr>
              <a:t>BFT</a:t>
            </a:r>
            <a:r>
              <a:rPr lang="zh-CN" altLang="zh-CN" dirty="0">
                <a:solidFill>
                  <a:schemeClr val="bg1"/>
                </a:solidFill>
              </a:rPr>
              <a:t>、</a:t>
            </a:r>
            <a:r>
              <a:rPr lang="en-US" altLang="zh-CN" dirty="0" err="1">
                <a:solidFill>
                  <a:schemeClr val="bg1"/>
                </a:solidFill>
              </a:rPr>
              <a:t>PoW</a:t>
            </a:r>
            <a:r>
              <a:rPr lang="zh-CN" altLang="zh-CN" dirty="0">
                <a:solidFill>
                  <a:schemeClr val="bg1"/>
                </a:solidFill>
              </a:rPr>
              <a:t>（</a:t>
            </a:r>
            <a:r>
              <a:rPr lang="en-US" altLang="zh-CN" dirty="0">
                <a:solidFill>
                  <a:schemeClr val="bg1"/>
                </a:solidFill>
              </a:rPr>
              <a:t>Proof of Work</a:t>
            </a:r>
            <a:r>
              <a:rPr lang="zh-CN" altLang="zh-CN" dirty="0">
                <a:solidFill>
                  <a:schemeClr val="bg1"/>
                </a:solidFill>
              </a:rPr>
              <a:t>）和</a:t>
            </a:r>
            <a:r>
              <a:rPr lang="en-US" altLang="zh-CN" dirty="0" err="1">
                <a:solidFill>
                  <a:schemeClr val="bg1"/>
                </a:solidFill>
              </a:rPr>
              <a:t>PoS</a:t>
            </a:r>
            <a:r>
              <a:rPr lang="zh-CN" altLang="zh-CN" dirty="0">
                <a:solidFill>
                  <a:schemeClr val="bg1"/>
                </a:solidFill>
              </a:rPr>
              <a:t>（</a:t>
            </a:r>
            <a:r>
              <a:rPr lang="en-US" altLang="zh-CN" dirty="0">
                <a:solidFill>
                  <a:schemeClr val="bg1"/>
                </a:solidFill>
              </a:rPr>
              <a:t>Proof of Stake</a:t>
            </a:r>
            <a:r>
              <a:rPr lang="zh-CN" altLang="zh-CN" dirty="0">
                <a:solidFill>
                  <a:schemeClr val="bg1"/>
                </a:solidFill>
              </a:rPr>
              <a:t>）等</a:t>
            </a:r>
            <a:r>
              <a:rPr lang="zh-CN" altLang="zh-CN" dirty="0" smtClean="0">
                <a:solidFill>
                  <a:schemeClr val="bg1"/>
                </a:solidFill>
              </a:rPr>
              <a:t>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endParaRPr lang="zh-CN" altLang="zh-CN" dirty="0">
              <a:solidFill>
                <a:schemeClr val="bg1"/>
              </a:solidFill>
            </a:endParaRPr>
          </a:p>
          <a:p>
            <a:r>
              <a:rPr lang="en-US" altLang="zh-CN" dirty="0">
                <a:solidFill>
                  <a:schemeClr val="bg1"/>
                </a:solidFill>
              </a:rPr>
              <a:t>4.</a:t>
            </a:r>
            <a:r>
              <a:rPr lang="zh-CN" altLang="zh-CN" dirty="0">
                <a:solidFill>
                  <a:schemeClr val="bg1"/>
                </a:solidFill>
              </a:rPr>
              <a:t>安全性</a:t>
            </a:r>
          </a:p>
          <a:p>
            <a:r>
              <a:rPr lang="en-US" altLang="zh-CN" dirty="0">
                <a:solidFill>
                  <a:schemeClr val="bg1"/>
                </a:solidFill>
              </a:rPr>
              <a:t>FISCO BCOS</a:t>
            </a:r>
            <a:r>
              <a:rPr lang="zh-CN" altLang="zh-CN" dirty="0">
                <a:solidFill>
                  <a:schemeClr val="bg1"/>
                </a:solidFill>
              </a:rPr>
              <a:t>采用了多层次的安全机制，保障区块链网络的安全运行。例如，</a:t>
            </a:r>
            <a:r>
              <a:rPr lang="en-US" altLang="zh-CN" dirty="0">
                <a:solidFill>
                  <a:schemeClr val="bg1"/>
                </a:solidFill>
              </a:rPr>
              <a:t>FISCO BCOS</a:t>
            </a:r>
            <a:r>
              <a:rPr lang="zh-CN" altLang="zh-CN" dirty="0">
                <a:solidFill>
                  <a:schemeClr val="bg1"/>
                </a:solidFill>
              </a:rPr>
              <a:t>采用了国密加密算法，确保交易和数据的安全性。此外，</a:t>
            </a:r>
            <a:r>
              <a:rPr lang="en-US" altLang="zh-CN" dirty="0">
                <a:solidFill>
                  <a:schemeClr val="bg1"/>
                </a:solidFill>
              </a:rPr>
              <a:t>FISCO BCOS</a:t>
            </a:r>
            <a:r>
              <a:rPr lang="zh-CN" altLang="zh-CN" dirty="0">
                <a:solidFill>
                  <a:schemeClr val="bg1"/>
                </a:solidFill>
              </a:rPr>
              <a:t>还提供了完善的权限管理和身份认证机制，通过数字证书和链上账户管理进行身份识别和授权。</a:t>
            </a:r>
          </a:p>
        </p:txBody>
      </p:sp>
    </p:spTree>
    <p:extLst>
      <p:ext uri="{BB962C8B-B14F-4D97-AF65-F5344CB8AC3E}">
        <p14:creationId xmlns:p14="http://schemas.microsoft.com/office/powerpoint/2010/main" val="1080504560"/>
      </p:ext>
    </p:extLst>
  </p:cSld>
  <p:clrMapOvr>
    <a:masterClrMapping/>
  </p:clrMapOvr>
  <p:transition spd="slow">
    <p:pull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4446a1f9-6d96-4284-a752-77f8ee4e1af4&quot;,&quot;Name&quot;:&quot;常规参考线&quot;,&quot;HeaderHeight&quot;:9.0,&quot;FooterHeight&quot;:7.6000000000000005,&quot;SideMargin&quot;:4.5,&quot;TopMargin&quot;:0.0,&quot;BottomMargin&quot;:0.0,&quot;IntervalMargin&quot;:0.0}"/>
  <p:tag name="ISLIDE.GUIDESSETTING" val="{&quot;Id&quot;:&quot;4d791bc5-fcb1-4065-9c10-9d480cfbd529&quot;,&quot;Name&quot;:&quot;常规参考线&quot;,&quot;HeaderHeight&quot;:9.1836734693877489,&quot;FooterHeight&quot;:0.0,&quot;SideMargin&quot;:4.1000000000000005,&quot;TopMargin&quot;:5.1000000000000005,&quot;BottomMargin&quot;:5.7,&quot;IntervalMargin&quot;:0.0,&quot;SettingType&quot;:&quot;Custom&quot;}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4276AA"/>
      </a:accent1>
      <a:accent2>
        <a:srgbClr val="1689A0"/>
      </a:accent2>
      <a:accent3>
        <a:srgbClr val="3FA692"/>
      </a:accent3>
      <a:accent4>
        <a:srgbClr val="5167A4"/>
      </a:accent4>
      <a:accent5>
        <a:srgbClr val="5E5CA2"/>
      </a:accent5>
      <a:accent6>
        <a:srgbClr val="768395"/>
      </a:accent6>
      <a:hlink>
        <a:srgbClr val="4276AA"/>
      </a:hlink>
      <a:folHlink>
        <a:srgbClr val="BFBFBF"/>
      </a:folHlink>
    </a:clrScheme>
    <a:fontScheme name="zg2gmcrg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4276AA"/>
    </a:accent1>
    <a:accent2>
      <a:srgbClr val="1689A0"/>
    </a:accent2>
    <a:accent3>
      <a:srgbClr val="3FA692"/>
    </a:accent3>
    <a:accent4>
      <a:srgbClr val="5167A4"/>
    </a:accent4>
    <a:accent5>
      <a:srgbClr val="5E5CA2"/>
    </a:accent5>
    <a:accent6>
      <a:srgbClr val="768395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4276AA"/>
    </a:accent1>
    <a:accent2>
      <a:srgbClr val="1689A0"/>
    </a:accent2>
    <a:accent3>
      <a:srgbClr val="3FA692"/>
    </a:accent3>
    <a:accent4>
      <a:srgbClr val="5167A4"/>
    </a:accent4>
    <a:accent5>
      <a:srgbClr val="5E5CA2"/>
    </a:accent5>
    <a:accent6>
      <a:srgbClr val="768395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1831</Words>
  <Application>Microsoft Office PowerPoint</Application>
  <PresentationFormat>自定义</PresentationFormat>
  <Paragraphs>137</Paragraphs>
  <Slides>19</Slides>
  <Notes>19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耗崽</dc:creator>
  <cp:lastModifiedBy>Administrator</cp:lastModifiedBy>
  <cp:revision>32</cp:revision>
  <dcterms:created xsi:type="dcterms:W3CDTF">2019-09-22T02:56:00Z</dcterms:created>
  <dcterms:modified xsi:type="dcterms:W3CDTF">2024-06-24T03:00:50Z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KSOTemplateUUID">
    <vt:lpwstr>v1.0_mb_xFN2afPY6jfkSh0nO2YIWg==</vt:lpwstr>
  </property>
  <property fmtid="{D5CDD505-2E9C-101B-9397-08002B2CF9AE}" pid="4" name="ICV">
    <vt:lpwstr>88D54343F46445F6A1595E485F6ED9E1_11</vt:lpwstr>
  </property>
</Properties>
</file>